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90" r:id="rId4"/>
    <p:sldId id="278" r:id="rId5"/>
    <p:sldId id="269" r:id="rId6"/>
    <p:sldId id="280" r:id="rId7"/>
    <p:sldId id="291" r:id="rId8"/>
    <p:sldId id="295" r:id="rId9"/>
    <p:sldId id="294" r:id="rId10"/>
    <p:sldId id="288" r:id="rId11"/>
    <p:sldId id="297" r:id="rId12"/>
    <p:sldId id="282" r:id="rId13"/>
    <p:sldId id="296" r:id="rId14"/>
    <p:sldId id="292" r:id="rId15"/>
    <p:sldId id="285" r:id="rId16"/>
    <p:sldId id="284" r:id="rId17"/>
    <p:sldId id="28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2B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14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EB02F-E860-4D1C-A453-DE54DEA7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62877-B4B4-414C-9FE0-B932BE85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F66E9-93D4-4D90-9F27-30B50050A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9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F5C3-9FEA-45D0-B7DC-58B37CE84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5DD443-B192-4776-97DE-FDD9B1011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D9F17-5532-4791-B068-EE5B0ECA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B66A-20EA-4282-B12F-2BD37A0EF57A}" type="datetimeFigureOut">
              <a:rPr lang="ko-KR" altLang="en-US" smtClean="0"/>
              <a:t>2025-02-14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13531-3425-4E1E-A2DF-9E4F7573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93B57-B6D2-4061-B288-6E541A87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CB53-4CAA-47FA-AC2C-C918E3369C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EB85D23-B161-44EF-8EEF-0F5711AB2772}"/>
              </a:ext>
            </a:extLst>
          </p:cNvPr>
          <p:cNvCxnSpPr/>
          <p:nvPr userDrawn="1"/>
        </p:nvCxnSpPr>
        <p:spPr>
          <a:xfrm>
            <a:off x="1524000" y="2699670"/>
            <a:ext cx="914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CC3BB0-231A-4138-B79E-E4C0EBAE3311}"/>
              </a:ext>
            </a:extLst>
          </p:cNvPr>
          <p:cNvSpPr/>
          <p:nvPr userDrawn="1"/>
        </p:nvSpPr>
        <p:spPr>
          <a:xfrm rot="5400000">
            <a:off x="6036317" y="-1872330"/>
            <a:ext cx="119366" cy="914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67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9AB06-DB3F-48C0-92BD-A2A39078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747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EE352-6F99-4AA2-AC35-BA209EB5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5"/>
            <a:ext cx="10807931" cy="4752594"/>
          </a:xfr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2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F9B0B-6E87-41F2-B6CF-F70864A6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9B66A-20EA-4282-B12F-2BD37A0EF57A}" type="datetimeFigureOut">
              <a:rPr lang="ko-KR" altLang="en-US" smtClean="0"/>
              <a:t>2025-02-14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0998B-DA7E-4307-8464-B87E2C07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737E8-6023-4C69-A9E3-A9CC75E2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CB53-4CAA-47FA-AC2C-C918E3369C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141B14-5C6A-4C61-908B-C510209440F3}"/>
              </a:ext>
            </a:extLst>
          </p:cNvPr>
          <p:cNvCxnSpPr/>
          <p:nvPr userDrawn="1"/>
        </p:nvCxnSpPr>
        <p:spPr>
          <a:xfrm>
            <a:off x="792000" y="1424570"/>
            <a:ext cx="81395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539130-790E-4161-9FCB-0EF0B70939B0}"/>
              </a:ext>
            </a:extLst>
          </p:cNvPr>
          <p:cNvSpPr/>
          <p:nvPr userDrawn="1"/>
        </p:nvSpPr>
        <p:spPr>
          <a:xfrm>
            <a:off x="0" y="0"/>
            <a:ext cx="396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BABA9A-8BD7-474F-B743-923947CFD596}"/>
              </a:ext>
            </a:extLst>
          </p:cNvPr>
          <p:cNvSpPr/>
          <p:nvPr userDrawn="1"/>
        </p:nvSpPr>
        <p:spPr>
          <a:xfrm rot="5400000">
            <a:off x="4838911" y="-2643309"/>
            <a:ext cx="45719" cy="81395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22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871D8-83E9-4FB8-89C5-3CF98CC5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DAA20-9719-4F42-A528-D2DA4ACA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EB8F1-418D-4C8F-8BCF-7D5717F2E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19789-7BDA-4040-BCDB-74CFBE06DCA4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DF23C-A8AD-4FB1-9D12-8E76AF2F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6744D-C56A-42C1-B776-886E3FA02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66E9-93D4-4D90-9F27-30B50050A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8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hankookilbo.com/News/Read/201902111028742723" TargetMode="External"/><Relationship Id="rId4" Type="http://schemas.openxmlformats.org/officeDocument/2006/relationships/hyperlink" Target="https://eiec.kdi.re.kr/policy/materialView.do?num=203059&amp;topic=C&amp;pp=20&amp;datecount=&amp;recommend=&amp;pg=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6670-D2D2-44BB-B536-DE512421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23550"/>
          </a:xfrm>
        </p:spPr>
        <p:txBody>
          <a:bodyPr>
            <a:normAutofit/>
          </a:bodyPr>
          <a:lstStyle/>
          <a:p>
            <a:r>
              <a:rPr lang="ko-KR" altLang="en-US" sz="3600" kern="0" spc="0" dirty="0">
                <a:solidFill>
                  <a:schemeClr val="tx1"/>
                </a:solidFill>
                <a:effectLst/>
                <a:latin typeface="+mj-ea"/>
              </a:rPr>
              <a:t>인공지능 기반 스마트 홈 트레이닝 시스템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67DE9-E2BE-4F19-BFB4-BE74CF431746}"/>
              </a:ext>
            </a:extLst>
          </p:cNvPr>
          <p:cNvSpPr txBox="1"/>
          <p:nvPr/>
        </p:nvSpPr>
        <p:spPr>
          <a:xfrm>
            <a:off x="8934275" y="5788404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는 </a:t>
            </a:r>
            <a:r>
              <a:rPr lang="ko-KR" altLang="en-US" dirty="0" err="1"/>
              <a:t>못말려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B10833-2C1C-40BE-36BD-BE6C76299E13}"/>
              </a:ext>
            </a:extLst>
          </p:cNvPr>
          <p:cNvSpPr txBox="1">
            <a:spLocks/>
          </p:cNvSpPr>
          <p:nvPr/>
        </p:nvSpPr>
        <p:spPr>
          <a:xfrm>
            <a:off x="2270620" y="3417157"/>
            <a:ext cx="7650760" cy="430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kern="0" dirty="0">
                <a:latin typeface="+mj-ea"/>
              </a:rPr>
              <a:t>2022 </a:t>
            </a:r>
            <a:r>
              <a:rPr lang="ko-KR" altLang="en-US" sz="3600" kern="0" dirty="0">
                <a:latin typeface="+mj-ea"/>
              </a:rPr>
              <a:t>경남대학교 컴퓨터공학부 졸업작품 최종발표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363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8281-56DA-5DDA-26B7-660A211D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기반 홈 트레이닝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12F35-0385-E874-2E05-79CEA3E1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4"/>
            <a:ext cx="10807931" cy="5232891"/>
          </a:xfrm>
        </p:spPr>
        <p:txBody>
          <a:bodyPr/>
          <a:lstStyle/>
          <a:p>
            <a:r>
              <a:rPr lang="ko-KR" altLang="en-US" dirty="0"/>
              <a:t>운동의 학습으로는 각 세부동작의</a:t>
            </a:r>
            <a:r>
              <a:rPr lang="en-US" altLang="ko-KR" dirty="0"/>
              <a:t> </a:t>
            </a:r>
            <a:r>
              <a:rPr lang="ko-KR" altLang="en-US" dirty="0"/>
              <a:t>키포인트를 추출하여 </a:t>
            </a:r>
            <a:r>
              <a:rPr lang="en-US" altLang="ko-KR" dirty="0">
                <a:latin typeface="맑은 고딕 (본문)"/>
              </a:rPr>
              <a:t>DNN </a:t>
            </a:r>
            <a:r>
              <a:rPr lang="ko-KR" altLang="en-US" b="0" i="0" dirty="0">
                <a:effectLst/>
                <a:latin typeface="맑은 고딕 (본문)"/>
              </a:rPr>
              <a:t>알고리즘을 사용해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ko-KR" altLang="en-US" dirty="0"/>
              <a:t>학습 시키고 학습모델을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학습모델에 테스트 데이터세트를 대입 했을 때 각각의 운동마다 검증된 결과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7575B0-9C44-39A8-2ABC-F3FEE68737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0" y="3635694"/>
            <a:ext cx="2880000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F9A2B-A8C0-CFB0-E490-313503FF3FC3}"/>
              </a:ext>
            </a:extLst>
          </p:cNvPr>
          <p:cNvSpPr txBox="1"/>
          <p:nvPr/>
        </p:nvSpPr>
        <p:spPr>
          <a:xfrm>
            <a:off x="3963007" y="5831577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스쿼트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1BDFC-EA1B-3816-D105-A04530046555}"/>
              </a:ext>
            </a:extLst>
          </p:cNvPr>
          <p:cNvSpPr txBox="1"/>
          <p:nvPr/>
        </p:nvSpPr>
        <p:spPr>
          <a:xfrm>
            <a:off x="3203016" y="6123749"/>
            <a:ext cx="2975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data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 →</a:t>
            </a:r>
            <a:endParaRPr lang="en-US" altLang="ko-KR" sz="10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 : 0.0289 accuracy : 1.0000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C4BA5-204B-3382-97C2-9BB0C676E891}"/>
              </a:ext>
            </a:extLst>
          </p:cNvPr>
          <p:cNvSpPr txBox="1"/>
          <p:nvPr/>
        </p:nvSpPr>
        <p:spPr>
          <a:xfrm>
            <a:off x="7050543" y="5831577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푸쉬업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BAEA8-E33A-526B-B39C-A16FD9EF57D7}"/>
              </a:ext>
            </a:extLst>
          </p:cNvPr>
          <p:cNvSpPr txBox="1"/>
          <p:nvPr/>
        </p:nvSpPr>
        <p:spPr>
          <a:xfrm>
            <a:off x="6290552" y="6123749"/>
            <a:ext cx="2975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data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 →</a:t>
            </a:r>
            <a:endParaRPr lang="en-US" altLang="ko-KR" sz="10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 : 7.3017e-04 accuracy : 1.0000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D779E-EBFB-0E05-AC4B-77E26DAF7BC1}"/>
              </a:ext>
            </a:extLst>
          </p:cNvPr>
          <p:cNvSpPr txBox="1"/>
          <p:nvPr/>
        </p:nvSpPr>
        <p:spPr>
          <a:xfrm>
            <a:off x="10042345" y="5831577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레터럴레이즈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C449A-4B0D-FCCB-FC73-E6FF286F03B0}"/>
              </a:ext>
            </a:extLst>
          </p:cNvPr>
          <p:cNvSpPr txBox="1"/>
          <p:nvPr/>
        </p:nvSpPr>
        <p:spPr>
          <a:xfrm>
            <a:off x="9282354" y="6123749"/>
            <a:ext cx="297573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data 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 →</a:t>
            </a:r>
            <a:endParaRPr lang="en-US" altLang="ko-KR" sz="10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loss : 1.5773e-04 accuracy : 1.0000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E006C-3602-6E6B-2400-69B1B267A7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16" y="3622906"/>
            <a:ext cx="2880000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909A7D-A584-1A36-7DD1-C5B5536CEE2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71" y="3622906"/>
            <a:ext cx="2880000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897E78-1068-E98B-B973-1663C2DAAF5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71" y="366885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E1CF3-3D3E-42AA-55FC-0DF105B7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기반 홈 트레이닝 시스템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C2F25CC-0030-63A5-3344-862F1850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자세 예측으로 사용한 딥러닝 모델로는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Movenet_thunder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사용자의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관절의 위치를 예측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사람의 중심을 찾고 먼저 </a:t>
            </a:r>
            <a:r>
              <a:rPr lang="en-US" altLang="ko-KR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dirty="0">
                <a:solidFill>
                  <a:srgbClr val="34343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키포인트</a:t>
            </a:r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찾아</a:t>
            </a:r>
            <a:r>
              <a:rPr lang="en-US" altLang="ko-KR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키포인트로 </a:t>
            </a:r>
            <a:r>
              <a:rPr lang="en-US" altLang="ko-KR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edge</a:t>
            </a:r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만들어 </a:t>
            </a:r>
            <a:r>
              <a:rPr lang="ko-KR" altLang="en-US" dirty="0">
                <a:solidFill>
                  <a:srgbClr val="34343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</a:t>
            </a:r>
            <a:r>
              <a:rPr lang="ko-KR" altLang="en-US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추정</a:t>
            </a:r>
            <a:r>
              <a:rPr lang="en-US" altLang="ko-KR" b="0" i="0" dirty="0">
                <a:solidFill>
                  <a:srgbClr val="34343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4EF9A-A609-0470-E3D8-540E69F6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58581"/>
            <a:ext cx="1534683" cy="3351102"/>
          </a:xfrm>
          <a:prstGeom prst="rect">
            <a:avLst/>
          </a:prstGeom>
        </p:spPr>
      </p:pic>
      <p:pic>
        <p:nvPicPr>
          <p:cNvPr id="5122" name="Picture 2" descr="TFLite Pose Estimation Using Movenet Thunder | by Amal | Medium">
            <a:extLst>
              <a:ext uri="{FF2B5EF4-FFF2-40B4-BE49-F238E27FC236}">
                <a16:creationId xmlns:a16="http://schemas.microsoft.com/office/drawing/2014/main" id="{240DF384-F323-C492-249C-A7F03A096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 t="-8" r="24158" b="8"/>
          <a:stretch/>
        </p:blipFill>
        <p:spPr bwMode="auto">
          <a:xfrm>
            <a:off x="5820816" y="3458580"/>
            <a:ext cx="1534683" cy="335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awing skeleton with movenet on p5js with movenet +Tensorflow.js ( Poses  are detected and working) - General Discussion - TensorFlow Forum">
            <a:extLst>
              <a:ext uri="{FF2B5EF4-FFF2-40B4-BE49-F238E27FC236}">
                <a16:creationId xmlns:a16="http://schemas.microsoft.com/office/drawing/2014/main" id="{19BED14F-D649-BA48-EBBB-4DBEBDFD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075" y="3458580"/>
            <a:ext cx="3009769" cy="335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90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8281-56DA-5DDA-26B7-660A211D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12F35-0385-E874-2E05-79CEA3E1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4"/>
            <a:ext cx="10807931" cy="5320975"/>
          </a:xfrm>
        </p:spPr>
        <p:txBody>
          <a:bodyPr>
            <a:normAutofit/>
          </a:bodyPr>
          <a:lstStyle/>
          <a:p>
            <a:r>
              <a:rPr lang="ko-KR" altLang="en-US" dirty="0"/>
              <a:t>어플리케이션은 안드로이드 스튜디오를 사용하여 개발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latin typeface="맑은 고딕 (본문)"/>
              </a:rPr>
              <a:t>사용자의 데이터 관리로는 </a:t>
            </a:r>
            <a:r>
              <a:rPr lang="en-US" altLang="ko-KR" dirty="0">
                <a:latin typeface="맑은 고딕 (본문)"/>
              </a:rPr>
              <a:t>Firebase</a:t>
            </a:r>
            <a:r>
              <a:rPr lang="ko-KR" altLang="en-US" dirty="0">
                <a:latin typeface="맑은 고딕 (본문)"/>
              </a:rPr>
              <a:t>를 사용하여 회원가입시 사용자의 정보를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도움말 버튼에서 앱의 사용방법을 표기함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운동하기에서 원하는 운동을 선택 후 운동의 정확도를 수치화 하여 직관적으로 화면에 송출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운동이 끝난 후 마이페이지에서 사용자의 운동에 대한 칼로리 소모량을 표기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16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60EC9-7157-7DEC-AE4D-D9E8DCE2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 결과</a:t>
            </a:r>
          </a:p>
        </p:txBody>
      </p:sp>
      <p:pic>
        <p:nvPicPr>
          <p:cNvPr id="4" name="졸작결과">
            <a:hlinkClick r:id="" action="ppaction://media"/>
            <a:extLst>
              <a:ext uri="{FF2B5EF4-FFF2-40B4-BE49-F238E27FC236}">
                <a16:creationId xmlns:a16="http://schemas.microsoft.com/office/drawing/2014/main" id="{0A51B702-0946-C527-9950-40372034D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77" y="1543369"/>
            <a:ext cx="9766184" cy="49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6670-D2D2-44BB-B536-DE512421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23550"/>
          </a:xfrm>
        </p:spPr>
        <p:txBody>
          <a:bodyPr>
            <a:normAutofit/>
          </a:bodyPr>
          <a:lstStyle/>
          <a:p>
            <a:r>
              <a:rPr lang="ko-KR" altLang="en-US" sz="3600" kern="0" spc="0" dirty="0">
                <a:solidFill>
                  <a:schemeClr val="tx1"/>
                </a:solidFill>
                <a:effectLst/>
                <a:latin typeface="+mj-ea"/>
              </a:rPr>
              <a:t>결론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B10833-2C1C-40BE-36BD-BE6C76299E13}"/>
              </a:ext>
            </a:extLst>
          </p:cNvPr>
          <p:cNvSpPr txBox="1">
            <a:spLocks/>
          </p:cNvSpPr>
          <p:nvPr/>
        </p:nvSpPr>
        <p:spPr>
          <a:xfrm>
            <a:off x="1374047" y="5075339"/>
            <a:ext cx="3319944" cy="1075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61D79E1-513D-C1DE-0DCB-EDA30F55111F}"/>
              </a:ext>
            </a:extLst>
          </p:cNvPr>
          <p:cNvSpPr txBox="1">
            <a:spLocks/>
          </p:cNvSpPr>
          <p:nvPr/>
        </p:nvSpPr>
        <p:spPr>
          <a:xfrm>
            <a:off x="3642919" y="3429000"/>
            <a:ext cx="4906162" cy="11241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요약</a:t>
            </a:r>
            <a:endParaRPr lang="en-US" altLang="ko-KR" sz="2400" dirty="0"/>
          </a:p>
          <a:p>
            <a:r>
              <a:rPr lang="ko-KR" altLang="en-US" sz="2400" dirty="0"/>
              <a:t>기대 효과 및 향후 연구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8186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AE6F1-AA1A-C7B8-9DB1-27D74D9C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55819-A2AF-1C4E-AB43-CB61EFFBF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03A1F3-DA57-EB37-4ABB-06665B58E216}"/>
              </a:ext>
            </a:extLst>
          </p:cNvPr>
          <p:cNvSpPr txBox="1">
            <a:spLocks/>
          </p:cNvSpPr>
          <p:nvPr/>
        </p:nvSpPr>
        <p:spPr>
          <a:xfrm>
            <a:off x="990599" y="1689425"/>
            <a:ext cx="10807931" cy="4752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잘못된 자세로 인한 홈 트레이닝의 부상을 방지 하기 위해 인공지능 기반 홈 트레이닝 시스템을 개발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TF</a:t>
            </a:r>
            <a:r>
              <a:rPr lang="ko-KR" altLang="en-US" dirty="0"/>
              <a:t>의 자세추정 모델과 운동자세 분류 기술을 접목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계정을 저장하기 위해 데이터베이스를 구축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사용하기 편리한 </a:t>
            </a:r>
            <a:r>
              <a:rPr lang="en-US" altLang="ko-KR" dirty="0"/>
              <a:t>GUI </a:t>
            </a:r>
            <a:r>
              <a:rPr lang="ko-KR" altLang="en-US" dirty="0"/>
              <a:t>제작과 각 운동에 대한 직관적인 칼로리 소모량 확인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613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45524-290E-F07A-BCC6-2D5DAB830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기대 효과 및 향후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CE686F-3EFC-DC70-CB98-494744F0F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5"/>
            <a:ext cx="10807931" cy="524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기대효과</a:t>
            </a:r>
            <a:endParaRPr lang="en-US" altLang="ko-KR" b="1" dirty="0"/>
          </a:p>
          <a:p>
            <a:r>
              <a:rPr lang="ko-KR" altLang="en-US" dirty="0"/>
              <a:t>홀로 홈 트레이닝을 할 때 전문 트레이너 없이 정확한 자세로 운동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정확한 자세로 운동을 하여 사전에 부상을 방지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운동을 잘 알지 못하는 사람도 쉽게 접근하여 흥미 유발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시간과 공간의 제약이 없기에 운동을 할 수 있는 시간이 별로 없는 사람도 운동을 할 수 있는 효과도 기대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b="1" dirty="0"/>
              <a:t>향후연구</a:t>
            </a:r>
            <a:endParaRPr lang="en-US" altLang="ko-KR" b="1" dirty="0"/>
          </a:p>
          <a:p>
            <a:r>
              <a:rPr lang="ko-KR" altLang="en-US" dirty="0"/>
              <a:t>운동의 종류를 다양하게 추가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TTS </a:t>
            </a:r>
            <a:r>
              <a:rPr lang="ko-KR" altLang="en-US" dirty="0"/>
              <a:t>기능을 추가해 운동을 할 때 카운트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상대방과 운동 겨루기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2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6670-D2D2-44BB-B536-DE512421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23550"/>
          </a:xfrm>
        </p:spPr>
        <p:txBody>
          <a:bodyPr>
            <a:normAutofit/>
          </a:bodyPr>
          <a:lstStyle/>
          <a:p>
            <a:r>
              <a:rPr lang="ko-KR" altLang="en-US" sz="3600" kern="0" spc="0" dirty="0">
                <a:solidFill>
                  <a:schemeClr val="tx1"/>
                </a:solidFill>
                <a:effectLst/>
                <a:latin typeface="+mj-ea"/>
              </a:rPr>
              <a:t>이상입니다</a:t>
            </a:r>
            <a:r>
              <a:rPr lang="en-US" altLang="ko-KR" sz="3600" kern="0" spc="0" dirty="0">
                <a:solidFill>
                  <a:schemeClr val="tx1"/>
                </a:solidFill>
                <a:effectLst/>
                <a:latin typeface="+mj-ea"/>
              </a:rPr>
              <a:t>.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B10833-2C1C-40BE-36BD-BE6C76299E13}"/>
              </a:ext>
            </a:extLst>
          </p:cNvPr>
          <p:cNvSpPr txBox="1">
            <a:spLocks/>
          </p:cNvSpPr>
          <p:nvPr/>
        </p:nvSpPr>
        <p:spPr>
          <a:xfrm>
            <a:off x="2270620" y="3417157"/>
            <a:ext cx="7650760" cy="430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kern="0" dirty="0">
                <a:latin typeface="+mj-ea"/>
              </a:rPr>
              <a:t>Q&amp;A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710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8853EFEA-A141-411E-949F-9B1DE663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FBE556-6197-605E-98ED-68DCBA2AD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025"/>
            <a:ext cx="3742190" cy="475259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서론</a:t>
            </a:r>
            <a:endParaRPr lang="en-US" altLang="ko-KR" dirty="0"/>
          </a:p>
          <a:p>
            <a:r>
              <a:rPr lang="ko-KR" altLang="en-US" dirty="0"/>
              <a:t>팀원 구성 및 역할 분담</a:t>
            </a:r>
            <a:endParaRPr lang="en-US" altLang="ko-KR" dirty="0"/>
          </a:p>
          <a:p>
            <a:r>
              <a:rPr lang="ko-KR" altLang="en-US" dirty="0"/>
              <a:t>개발 배경 </a:t>
            </a:r>
          </a:p>
          <a:p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F55CC0C3-3831-97EE-6D3D-1804A37EE6CC}"/>
              </a:ext>
            </a:extLst>
          </p:cNvPr>
          <p:cNvSpPr txBox="1">
            <a:spLocks/>
          </p:cNvSpPr>
          <p:nvPr/>
        </p:nvSpPr>
        <p:spPr>
          <a:xfrm>
            <a:off x="4580390" y="1540263"/>
            <a:ext cx="3742190" cy="4752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본론</a:t>
            </a:r>
            <a:endParaRPr lang="en-US" altLang="ko-KR" dirty="0"/>
          </a:p>
          <a:p>
            <a:r>
              <a:rPr lang="ko-KR" altLang="en-US" dirty="0"/>
              <a:t>구성도</a:t>
            </a:r>
            <a:endParaRPr lang="en-US" altLang="ko-KR" dirty="0"/>
          </a:p>
          <a:p>
            <a:r>
              <a:rPr lang="ko-KR" altLang="en-US" dirty="0"/>
              <a:t>인공지능 기반 홈 트레이닝 시스템</a:t>
            </a:r>
            <a:endParaRPr lang="en-US" altLang="ko-KR" dirty="0"/>
          </a:p>
          <a:p>
            <a:r>
              <a:rPr lang="ko-KR" altLang="en-US" dirty="0"/>
              <a:t>개발 방법</a:t>
            </a:r>
            <a:endParaRPr lang="en-US" altLang="ko-KR" dirty="0"/>
          </a:p>
          <a:p>
            <a:r>
              <a:rPr lang="ko-KR" altLang="en-US" dirty="0"/>
              <a:t>개발 결과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1F0B6C0-ADB4-735F-8654-B45E9B895D58}"/>
              </a:ext>
            </a:extLst>
          </p:cNvPr>
          <p:cNvSpPr txBox="1">
            <a:spLocks/>
          </p:cNvSpPr>
          <p:nvPr/>
        </p:nvSpPr>
        <p:spPr>
          <a:xfrm>
            <a:off x="8322580" y="1537025"/>
            <a:ext cx="3742190" cy="4752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요약</a:t>
            </a:r>
            <a:endParaRPr lang="en-US" altLang="ko-KR" dirty="0"/>
          </a:p>
          <a:p>
            <a:r>
              <a:rPr lang="ko-KR" altLang="en-US" dirty="0"/>
              <a:t>기대 효과</a:t>
            </a:r>
            <a:r>
              <a:rPr lang="en-US" altLang="ko-KR" dirty="0"/>
              <a:t> </a:t>
            </a:r>
            <a:r>
              <a:rPr lang="ko-KR" altLang="en-US" dirty="0"/>
              <a:t>및 향후 연구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277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6670-D2D2-44BB-B536-DE512421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23550"/>
          </a:xfrm>
        </p:spPr>
        <p:txBody>
          <a:bodyPr>
            <a:normAutofit/>
          </a:bodyPr>
          <a:lstStyle/>
          <a:p>
            <a:r>
              <a:rPr lang="ko-KR" altLang="en-US" sz="3600" kern="0" spc="0" dirty="0">
                <a:solidFill>
                  <a:schemeClr val="tx1"/>
                </a:solidFill>
                <a:effectLst/>
                <a:latin typeface="+mj-ea"/>
              </a:rPr>
              <a:t>서론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B10833-2C1C-40BE-36BD-BE6C76299E13}"/>
              </a:ext>
            </a:extLst>
          </p:cNvPr>
          <p:cNvSpPr txBox="1">
            <a:spLocks/>
          </p:cNvSpPr>
          <p:nvPr/>
        </p:nvSpPr>
        <p:spPr>
          <a:xfrm>
            <a:off x="4237838" y="3429000"/>
            <a:ext cx="3716323" cy="11241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팀원 구성 및 역할 분담</a:t>
            </a:r>
            <a:endParaRPr lang="en-US" altLang="ko-KR" sz="2400" dirty="0"/>
          </a:p>
          <a:p>
            <a:r>
              <a:rPr lang="ko-KR" altLang="en-US" sz="2400" dirty="0"/>
              <a:t>개발 배경 </a:t>
            </a:r>
          </a:p>
          <a:p>
            <a:r>
              <a:rPr lang="ko-KR" altLang="en-US" sz="2400" dirty="0"/>
              <a:t>목적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201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75B36-A59B-6F66-4389-D6032528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구성 및 역할 분담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1BE5C-0BC3-DB25-B6A7-EBB225F2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208" y="2231673"/>
            <a:ext cx="2153172" cy="377180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팀원 </a:t>
            </a:r>
            <a:r>
              <a:rPr lang="en-US" altLang="ko-KR" sz="2000" dirty="0"/>
              <a:t>– </a:t>
            </a:r>
            <a:r>
              <a:rPr lang="ko-KR" altLang="en-US" sz="2000" dirty="0"/>
              <a:t>신정헌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앱 개발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데이터 베이스 자료 조사 및 구축 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데이터 수집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데이터 처리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A424E47-927E-F4AA-BD80-440A5307447F}"/>
              </a:ext>
            </a:extLst>
          </p:cNvPr>
          <p:cNvSpPr txBox="1">
            <a:spLocks/>
          </p:cNvSpPr>
          <p:nvPr/>
        </p:nvSpPr>
        <p:spPr>
          <a:xfrm>
            <a:off x="2210989" y="2231673"/>
            <a:ext cx="2741526" cy="377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팀장 </a:t>
            </a:r>
            <a:r>
              <a:rPr lang="en-US" altLang="ko-KR" sz="2000" dirty="0"/>
              <a:t>– </a:t>
            </a:r>
            <a:r>
              <a:rPr lang="ko-KR" altLang="en-US" sz="2000" dirty="0"/>
              <a:t>이현우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앱 개발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포즈 추정 인공지능 모델 개발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포즈 분류 인공지능 모델 개발 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데이터 수집 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31756D3-76A8-1A17-2376-2B2DD3572259}"/>
              </a:ext>
            </a:extLst>
          </p:cNvPr>
          <p:cNvSpPr txBox="1">
            <a:spLocks/>
          </p:cNvSpPr>
          <p:nvPr/>
        </p:nvSpPr>
        <p:spPr>
          <a:xfrm>
            <a:off x="7052888" y="2231673"/>
            <a:ext cx="2153172" cy="377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팀원 </a:t>
            </a:r>
            <a:r>
              <a:rPr lang="en-US" altLang="ko-KR" sz="2000" dirty="0"/>
              <a:t>– </a:t>
            </a:r>
            <a:r>
              <a:rPr lang="ko-KR" altLang="en-US" sz="2000" dirty="0"/>
              <a:t>박성우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앱 개발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000" dirty="0"/>
              <a:t>데이터 수집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000" dirty="0"/>
              <a:t>PPT </a:t>
            </a:r>
            <a:r>
              <a:rPr lang="ko-KR" altLang="en-US" sz="2000" dirty="0"/>
              <a:t>작성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096BFC9-BCB3-6D18-9302-6DBBBC329C9A}"/>
              </a:ext>
            </a:extLst>
          </p:cNvPr>
          <p:cNvCxnSpPr>
            <a:cxnSpLocks/>
          </p:cNvCxnSpPr>
          <p:nvPr/>
        </p:nvCxnSpPr>
        <p:spPr>
          <a:xfrm>
            <a:off x="2321668" y="2647567"/>
            <a:ext cx="693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FBA7E7E-D6E6-83E0-FEF7-09C9E6663259}"/>
              </a:ext>
            </a:extLst>
          </p:cNvPr>
          <p:cNvCxnSpPr>
            <a:cxnSpLocks/>
          </p:cNvCxnSpPr>
          <p:nvPr/>
        </p:nvCxnSpPr>
        <p:spPr>
          <a:xfrm>
            <a:off x="4847567" y="2231673"/>
            <a:ext cx="0" cy="377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918A402-1AC3-C615-2CC9-CB5ABEBFAD6C}"/>
              </a:ext>
            </a:extLst>
          </p:cNvPr>
          <p:cNvCxnSpPr>
            <a:cxnSpLocks/>
          </p:cNvCxnSpPr>
          <p:nvPr/>
        </p:nvCxnSpPr>
        <p:spPr>
          <a:xfrm>
            <a:off x="6971380" y="2388427"/>
            <a:ext cx="0" cy="377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0F3C11-3388-5188-7856-634D29CBDC69}"/>
              </a:ext>
            </a:extLst>
          </p:cNvPr>
          <p:cNvCxnSpPr>
            <a:cxnSpLocks/>
          </p:cNvCxnSpPr>
          <p:nvPr/>
        </p:nvCxnSpPr>
        <p:spPr>
          <a:xfrm>
            <a:off x="9309856" y="2388427"/>
            <a:ext cx="0" cy="377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9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C0523-AAA4-EA55-193C-7815B870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37ED5-29CC-48BF-1A13-ACDFBBD8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025"/>
            <a:ext cx="10807931" cy="4752594"/>
          </a:xfrm>
        </p:spPr>
        <p:txBody>
          <a:bodyPr/>
          <a:lstStyle/>
          <a:p>
            <a:r>
              <a:rPr lang="en-US" altLang="ko-KR" dirty="0"/>
              <a:t>COVID-19</a:t>
            </a:r>
            <a:r>
              <a:rPr lang="ko-KR" altLang="en-US" dirty="0"/>
              <a:t>발생에 따라 사회적 거리두기로 인해 홈 트레이닝을 하는 사람들이 증가 함에 있어 잘못된 자세로 인해 부상을 당하는 점에서 착안을 하여 작품 주제를 선정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팀원들 중 운동을 하다 사회적 거리두기로 인해 헬스장을 가지 못하여 홈 트레이닝을 하며 자세의 정확도에 불확실한 점에서 아이디어 착안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963A30-3C64-8A66-AC18-8C9F9A35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7914"/>
            <a:ext cx="4012151" cy="19906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6C54E2-54FD-AF7F-36B6-6AFAE394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3044"/>
            <a:ext cx="4012159" cy="260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A979FE-BC18-7BCC-2946-D00136FD5A2C}"/>
              </a:ext>
            </a:extLst>
          </p:cNvPr>
          <p:cNvSpPr txBox="1"/>
          <p:nvPr/>
        </p:nvSpPr>
        <p:spPr>
          <a:xfrm>
            <a:off x="8685402" y="6534835"/>
            <a:ext cx="3506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hlinkClick r:id="rId4"/>
              </a:rPr>
              <a:t>https://eiec.kdi.re.kr/policy/materialView.do?num=203059&amp;topic=C&amp;pp=20&amp;datecount=&amp;recommend=&amp;pg=</a:t>
            </a:r>
            <a:endParaRPr lang="en-US" altLang="ko-KR" sz="500" dirty="0"/>
          </a:p>
          <a:p>
            <a:r>
              <a:rPr lang="en-US" altLang="ko-KR" sz="500" dirty="0">
                <a:hlinkClick r:id="rId5"/>
              </a:rPr>
              <a:t>https://www.hankookilbo.com/News/Read/201902111028742723</a:t>
            </a:r>
            <a:r>
              <a:rPr lang="en-US" altLang="ko-KR" sz="500" dirty="0"/>
              <a:t> </a:t>
            </a:r>
            <a:endParaRPr lang="ko-KR" altLang="en-US" sz="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72A87-E06C-BF9F-916A-83EAD1459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591" y="4014461"/>
            <a:ext cx="3756564" cy="23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36DF1-EC30-5F6B-0A63-9DC163C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06523-5A1B-1C5F-AA75-6A2B505D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5"/>
            <a:ext cx="10807931" cy="5207724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/>
              <a:t>사용자가 트레이너 없이 정확한 자세로 홈 트레이닝을 할 수 있도록 학습 시킨 딥러닝 모델을 사용하여 각각의 자세에 대한 정확도를 알려주어 사용자가 자세 교정을 할 수 있도록 하여 부상을 방지 하는 목적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단순 동영상을 보고 따라하는 운동이 아닌 사용자가 집적 정확한 자세로 효율적이게 운동할 수 있도록 운동을 도와주는 목적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사용자 인터페이스를 직관적으로 만들어 누구나 사용하기에 불편함이 없게 개발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>
                <a:latin typeface="맑은 고딕 (본문)"/>
              </a:rPr>
              <a:t>각 운동 별 소모한 칼로리 량을 직관적으로 알려주어 </a:t>
            </a:r>
            <a:r>
              <a:rPr lang="ko-KR" altLang="en-US" dirty="0"/>
              <a:t>좀더 운동에 흥미를 가질 수 있게 하기 위한 목적</a:t>
            </a:r>
            <a:r>
              <a:rPr lang="en-US" altLang="ko-KR" dirty="0"/>
              <a:t>.</a:t>
            </a:r>
          </a:p>
          <a:p>
            <a:pPr marL="0" indent="0" algn="just">
              <a:buNone/>
            </a:pPr>
            <a:endParaRPr lang="en-US" altLang="ko-KR" dirty="0"/>
          </a:p>
          <a:p>
            <a:pPr marL="0" indent="0" algn="just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590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6670-D2D2-44BB-B536-DE512421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23550"/>
          </a:xfrm>
        </p:spPr>
        <p:txBody>
          <a:bodyPr>
            <a:normAutofit/>
          </a:bodyPr>
          <a:lstStyle/>
          <a:p>
            <a:r>
              <a:rPr lang="ko-KR" altLang="en-US" sz="3600" kern="0" dirty="0">
                <a:latin typeface="+mj-ea"/>
              </a:rPr>
              <a:t>본</a:t>
            </a:r>
            <a:r>
              <a:rPr lang="ko-KR" altLang="en-US" sz="3600" kern="0" spc="0" dirty="0">
                <a:solidFill>
                  <a:schemeClr val="tx1"/>
                </a:solidFill>
                <a:effectLst/>
                <a:latin typeface="+mj-ea"/>
              </a:rPr>
              <a:t>론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B10833-2C1C-40BE-36BD-BE6C76299E13}"/>
              </a:ext>
            </a:extLst>
          </p:cNvPr>
          <p:cNvSpPr txBox="1">
            <a:spLocks/>
          </p:cNvSpPr>
          <p:nvPr/>
        </p:nvSpPr>
        <p:spPr>
          <a:xfrm>
            <a:off x="3642919" y="3428999"/>
            <a:ext cx="4906162" cy="1436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/>
          </a:p>
          <a:p>
            <a:r>
              <a:rPr lang="ko-KR" altLang="en-US" sz="2400" dirty="0"/>
              <a:t>구성도</a:t>
            </a:r>
            <a:endParaRPr lang="en-US" altLang="ko-KR" sz="2400" dirty="0"/>
          </a:p>
          <a:p>
            <a:r>
              <a:rPr lang="ko-KR" altLang="en-US" sz="2400" dirty="0"/>
              <a:t>인공지능 기반 홈 트레이닝 시스템</a:t>
            </a:r>
            <a:endParaRPr lang="en-US" altLang="ko-KR" sz="2400" dirty="0"/>
          </a:p>
          <a:p>
            <a:r>
              <a:rPr lang="ko-KR" altLang="en-US" sz="2400" dirty="0"/>
              <a:t>개발 방법</a:t>
            </a:r>
            <a:endParaRPr lang="en-US" altLang="ko-KR" sz="2400" dirty="0"/>
          </a:p>
          <a:p>
            <a:r>
              <a:rPr lang="ko-KR" altLang="en-US" sz="2400" dirty="0"/>
              <a:t>개발 결과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7536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E8281-56DA-5DDA-26B7-660A211D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구성도</a:t>
            </a:r>
          </a:p>
        </p:txBody>
      </p:sp>
      <p:sp>
        <p:nvSpPr>
          <p:cNvPr id="164" name="모서리가 둥근 직사각형 28">
            <a:extLst>
              <a:ext uri="{FF2B5EF4-FFF2-40B4-BE49-F238E27FC236}">
                <a16:creationId xmlns:a16="http://schemas.microsoft.com/office/drawing/2014/main" id="{6DFA4975-0B38-DFC7-6CE8-8AC3E1BA4993}"/>
              </a:ext>
            </a:extLst>
          </p:cNvPr>
          <p:cNvSpPr/>
          <p:nvPr/>
        </p:nvSpPr>
        <p:spPr>
          <a:xfrm>
            <a:off x="707490" y="1872043"/>
            <a:ext cx="1986413" cy="408541"/>
          </a:xfrm>
          <a:prstGeom prst="roundRect">
            <a:avLst>
              <a:gd name="adj" fmla="val 50000"/>
            </a:avLst>
          </a:prstGeom>
          <a:pattFill prst="dkUpDiag">
            <a:fgClr>
              <a:srgbClr val="0F6FC6">
                <a:lumMod val="75000"/>
              </a:srgbClr>
            </a:fgClr>
            <a:bgClr>
              <a:srgbClr val="0F6FC6">
                <a:lumMod val="50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63274" tIns="21091" rIns="63274" bIns="21091" rtlCol="0" anchor="ctr"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algn="ctr" defTabSz="535712"/>
            <a:r>
              <a:rPr lang="ko-KR" altLang="en-US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수집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6A11882-2631-89F7-041F-15AB75F50B93}"/>
              </a:ext>
            </a:extLst>
          </p:cNvPr>
          <p:cNvSpPr/>
          <p:nvPr/>
        </p:nvSpPr>
        <p:spPr>
          <a:xfrm>
            <a:off x="7817555" y="2490763"/>
            <a:ext cx="4304411" cy="4089622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/>
              <a:t>IJ</a:t>
            </a:r>
            <a:endParaRPr lang="ko-KR" altLang="en-US" sz="825" dirty="0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3D6824F6-C400-E562-B652-4C1BC1151AFC}"/>
              </a:ext>
            </a:extLst>
          </p:cNvPr>
          <p:cNvSpPr/>
          <p:nvPr/>
        </p:nvSpPr>
        <p:spPr>
          <a:xfrm rot="16200000">
            <a:off x="11115063" y="4697478"/>
            <a:ext cx="602282" cy="1277565"/>
          </a:xfrm>
          <a:prstGeom prst="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25" dirty="0"/>
              <a:t>IJ</a:t>
            </a:r>
            <a:endParaRPr lang="ko-KR" altLang="en-US" sz="825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53FA50C-DB28-F002-924D-D64A3749C8B7}"/>
              </a:ext>
            </a:extLst>
          </p:cNvPr>
          <p:cNvSpPr/>
          <p:nvPr/>
        </p:nvSpPr>
        <p:spPr>
          <a:xfrm>
            <a:off x="10855356" y="5339892"/>
            <a:ext cx="1130187" cy="224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사용자 계정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BBEC875-A1A5-D5BB-329D-72694167ED77}"/>
              </a:ext>
            </a:extLst>
          </p:cNvPr>
          <p:cNvSpPr/>
          <p:nvPr/>
        </p:nvSpPr>
        <p:spPr>
          <a:xfrm>
            <a:off x="10769030" y="5003103"/>
            <a:ext cx="1302001" cy="289758"/>
          </a:xfrm>
          <a:prstGeom prst="rect">
            <a:avLst/>
          </a:prstGeom>
          <a:pattFill prst="wdUpDiag">
            <a:fgClr>
              <a:srgbClr val="4693C2"/>
            </a:fgClr>
            <a:bgClr>
              <a:srgbClr val="3D89B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데이터베이스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BC17E36-B07D-7AF7-51B5-5B28C4CFA8D9}"/>
              </a:ext>
            </a:extLst>
          </p:cNvPr>
          <p:cNvSpPr/>
          <p:nvPr/>
        </p:nvSpPr>
        <p:spPr>
          <a:xfrm>
            <a:off x="10786113" y="2750556"/>
            <a:ext cx="1276533" cy="1957602"/>
          </a:xfrm>
          <a:prstGeom prst="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5" dirty="0"/>
              <a:t>IJ</a:t>
            </a:r>
            <a:endParaRPr lang="ko-KR" altLang="en-US" sz="1055" dirty="0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D03BD85-B1B3-EDA0-0B5B-79068934A455}"/>
              </a:ext>
            </a:extLst>
          </p:cNvPr>
          <p:cNvSpPr/>
          <p:nvPr/>
        </p:nvSpPr>
        <p:spPr>
          <a:xfrm>
            <a:off x="10864639" y="2854252"/>
            <a:ext cx="1120901" cy="28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C01793D-E631-2D88-5EA9-A8699317A594}"/>
              </a:ext>
            </a:extLst>
          </p:cNvPr>
          <p:cNvSpPr/>
          <p:nvPr/>
        </p:nvSpPr>
        <p:spPr>
          <a:xfrm>
            <a:off x="10864639" y="3927000"/>
            <a:ext cx="1120901" cy="28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793B093-737B-32B0-DA08-113BA73EB30A}"/>
              </a:ext>
            </a:extLst>
          </p:cNvPr>
          <p:cNvSpPr/>
          <p:nvPr/>
        </p:nvSpPr>
        <p:spPr>
          <a:xfrm>
            <a:off x="10864639" y="3569226"/>
            <a:ext cx="1120901" cy="28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운동하기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E2CCDDE-100E-C3A8-6996-28E00CC6ED66}"/>
              </a:ext>
            </a:extLst>
          </p:cNvPr>
          <p:cNvSpPr/>
          <p:nvPr/>
        </p:nvSpPr>
        <p:spPr>
          <a:xfrm>
            <a:off x="10864639" y="3208030"/>
            <a:ext cx="1120901" cy="28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36574E7-DA15-02B6-FD20-04C6AA61A389}"/>
              </a:ext>
            </a:extLst>
          </p:cNvPr>
          <p:cNvSpPr/>
          <p:nvPr/>
        </p:nvSpPr>
        <p:spPr>
          <a:xfrm>
            <a:off x="10864639" y="4284772"/>
            <a:ext cx="1120901" cy="33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앱 사용</a:t>
            </a:r>
            <a:endParaRPr lang="en-US" altLang="ko-KR" sz="1100" dirty="0"/>
          </a:p>
          <a:p>
            <a:pPr algn="ctr"/>
            <a:r>
              <a:rPr lang="ko-KR" altLang="en-US" sz="1100" dirty="0"/>
              <a:t>설명서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7733353-F473-ECF0-C591-1256A943BFAC}"/>
              </a:ext>
            </a:extLst>
          </p:cNvPr>
          <p:cNvSpPr/>
          <p:nvPr/>
        </p:nvSpPr>
        <p:spPr>
          <a:xfrm>
            <a:off x="10778188" y="2536982"/>
            <a:ext cx="1292847" cy="252023"/>
          </a:xfrm>
          <a:prstGeom prst="rect">
            <a:avLst/>
          </a:prstGeom>
          <a:pattFill prst="wdUpDiag">
            <a:fgClr>
              <a:srgbClr val="4693C2"/>
            </a:fgClr>
            <a:bgClr>
              <a:srgbClr val="3D89B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앱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DC71B897-EBE2-F03F-1B7F-95B46179CB91}"/>
              </a:ext>
            </a:extLst>
          </p:cNvPr>
          <p:cNvCxnSpPr>
            <a:cxnSpLocks/>
          </p:cNvCxnSpPr>
          <p:nvPr/>
        </p:nvCxnSpPr>
        <p:spPr>
          <a:xfrm flipV="1">
            <a:off x="11427073" y="4744592"/>
            <a:ext cx="0" cy="235913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28">
            <a:extLst>
              <a:ext uri="{FF2B5EF4-FFF2-40B4-BE49-F238E27FC236}">
                <a16:creationId xmlns:a16="http://schemas.microsoft.com/office/drawing/2014/main" id="{62B1A68E-FCB0-868E-F4E3-6E32FE50B12B}"/>
              </a:ext>
            </a:extLst>
          </p:cNvPr>
          <p:cNvSpPr/>
          <p:nvPr/>
        </p:nvSpPr>
        <p:spPr>
          <a:xfrm>
            <a:off x="3138059" y="1874884"/>
            <a:ext cx="2436210" cy="408541"/>
          </a:xfrm>
          <a:prstGeom prst="roundRect">
            <a:avLst>
              <a:gd name="adj" fmla="val 50000"/>
            </a:avLst>
          </a:prstGeom>
          <a:pattFill prst="dkUpDiag">
            <a:fgClr>
              <a:srgbClr val="0F6FC6">
                <a:lumMod val="75000"/>
              </a:srgbClr>
            </a:fgClr>
            <a:bgClr>
              <a:srgbClr val="0F6FC6">
                <a:lumMod val="50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63274" tIns="21091" rIns="63274" bIns="21091" rtlCol="0" anchor="ctr"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algn="ctr" defTabSz="535712"/>
            <a:r>
              <a:rPr lang="ko-KR" altLang="en-US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생성</a:t>
            </a:r>
          </a:p>
        </p:txBody>
      </p:sp>
      <p:sp>
        <p:nvSpPr>
          <p:cNvPr id="247" name="모서리가 둥근 직사각형 28">
            <a:extLst>
              <a:ext uri="{FF2B5EF4-FFF2-40B4-BE49-F238E27FC236}">
                <a16:creationId xmlns:a16="http://schemas.microsoft.com/office/drawing/2014/main" id="{E27A5E61-ED2A-F13F-4F50-72DC58BD79F2}"/>
              </a:ext>
            </a:extLst>
          </p:cNvPr>
          <p:cNvSpPr/>
          <p:nvPr/>
        </p:nvSpPr>
        <p:spPr>
          <a:xfrm>
            <a:off x="7817923" y="1872043"/>
            <a:ext cx="4278877" cy="408541"/>
          </a:xfrm>
          <a:prstGeom prst="roundRect">
            <a:avLst>
              <a:gd name="adj" fmla="val 50000"/>
            </a:avLst>
          </a:prstGeom>
          <a:pattFill prst="dkUpDiag">
            <a:fgClr>
              <a:srgbClr val="0F6FC6">
                <a:lumMod val="75000"/>
              </a:srgbClr>
            </a:fgClr>
            <a:bgClr>
              <a:srgbClr val="0F6FC6">
                <a:lumMod val="50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63274" tIns="21091" rIns="63274" bIns="21091" rtlCol="0" anchor="ctr"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algn="ctr" defTabSz="535712"/>
            <a:r>
              <a:rPr lang="ko-KR" altLang="en-US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저장 및 활용</a:t>
            </a:r>
          </a:p>
        </p:txBody>
      </p:sp>
      <p:cxnSp>
        <p:nvCxnSpPr>
          <p:cNvPr id="412" name="직선 화살표 연결선 411">
            <a:extLst>
              <a:ext uri="{FF2B5EF4-FFF2-40B4-BE49-F238E27FC236}">
                <a16:creationId xmlns:a16="http://schemas.microsoft.com/office/drawing/2014/main" id="{54B2FF4D-F666-5FD8-D3F1-6AF98FA1237A}"/>
              </a:ext>
            </a:extLst>
          </p:cNvPr>
          <p:cNvCxnSpPr>
            <a:cxnSpLocks/>
          </p:cNvCxnSpPr>
          <p:nvPr/>
        </p:nvCxnSpPr>
        <p:spPr>
          <a:xfrm>
            <a:off x="10322675" y="3444258"/>
            <a:ext cx="381678" cy="0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사각형: 둥근 모서리 476">
            <a:extLst>
              <a:ext uri="{FF2B5EF4-FFF2-40B4-BE49-F238E27FC236}">
                <a16:creationId xmlns:a16="http://schemas.microsoft.com/office/drawing/2014/main" id="{A677FF0D-62E4-9ECB-F01D-3451E03456FD}"/>
              </a:ext>
            </a:extLst>
          </p:cNvPr>
          <p:cNvSpPr/>
          <p:nvPr/>
        </p:nvSpPr>
        <p:spPr>
          <a:xfrm>
            <a:off x="7911399" y="2665706"/>
            <a:ext cx="2355534" cy="3467064"/>
          </a:xfrm>
          <a:prstGeom prst="roundRect">
            <a:avLst>
              <a:gd name="adj" fmla="val 6043"/>
            </a:avLst>
          </a:prstGeom>
          <a:solidFill>
            <a:schemeClr val="bg1">
              <a:lumMod val="95000"/>
            </a:schemeClr>
          </a:solidFill>
          <a:ln>
            <a:solidFill>
              <a:srgbClr val="469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78" name="사각형: 둥근 위쪽 모서리 477">
            <a:extLst>
              <a:ext uri="{FF2B5EF4-FFF2-40B4-BE49-F238E27FC236}">
                <a16:creationId xmlns:a16="http://schemas.microsoft.com/office/drawing/2014/main" id="{20835AAA-8C79-3288-083D-5F6C73386AC4}"/>
              </a:ext>
            </a:extLst>
          </p:cNvPr>
          <p:cNvSpPr/>
          <p:nvPr/>
        </p:nvSpPr>
        <p:spPr>
          <a:xfrm>
            <a:off x="7900586" y="6024512"/>
            <a:ext cx="2376806" cy="393013"/>
          </a:xfrm>
          <a:prstGeom prst="round2SameRect">
            <a:avLst>
              <a:gd name="adj1" fmla="val 0"/>
              <a:gd name="adj2" fmla="val 17886"/>
            </a:avLst>
          </a:prstGeom>
          <a:pattFill prst="wdUpDiag">
            <a:fgClr>
              <a:srgbClr val="4693C2"/>
            </a:fgClr>
            <a:bgClr>
              <a:srgbClr val="3D89B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0" name="사각형: 둥근 위쪽 모서리 479">
            <a:extLst>
              <a:ext uri="{FF2B5EF4-FFF2-40B4-BE49-F238E27FC236}">
                <a16:creationId xmlns:a16="http://schemas.microsoft.com/office/drawing/2014/main" id="{CB46AA9F-91C3-BB4F-1F19-3AA02390263E}"/>
              </a:ext>
            </a:extLst>
          </p:cNvPr>
          <p:cNvSpPr/>
          <p:nvPr/>
        </p:nvSpPr>
        <p:spPr>
          <a:xfrm>
            <a:off x="7975523" y="3031493"/>
            <a:ext cx="2226857" cy="761300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481" name="사각형: 둥근 위쪽 모서리 480">
            <a:extLst>
              <a:ext uri="{FF2B5EF4-FFF2-40B4-BE49-F238E27FC236}">
                <a16:creationId xmlns:a16="http://schemas.microsoft.com/office/drawing/2014/main" id="{15AA7304-AB07-2B29-E115-9C470ABFDEFE}"/>
              </a:ext>
            </a:extLst>
          </p:cNvPr>
          <p:cNvSpPr/>
          <p:nvPr/>
        </p:nvSpPr>
        <p:spPr>
          <a:xfrm>
            <a:off x="7971244" y="2756085"/>
            <a:ext cx="2250520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운동자세 예측</a:t>
            </a:r>
          </a:p>
        </p:txBody>
      </p:sp>
      <p:graphicFrame>
        <p:nvGraphicFramePr>
          <p:cNvPr id="482" name="표 18">
            <a:extLst>
              <a:ext uri="{FF2B5EF4-FFF2-40B4-BE49-F238E27FC236}">
                <a16:creationId xmlns:a16="http://schemas.microsoft.com/office/drawing/2014/main" id="{907448B7-C6B1-7A50-5F12-30D3095E2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4044"/>
              </p:ext>
            </p:extLst>
          </p:nvPr>
        </p:nvGraphicFramePr>
        <p:xfrm>
          <a:off x="8006810" y="3075197"/>
          <a:ext cx="2169516" cy="6752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9516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</a:tblGrid>
              <a:tr h="316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MoveNet_Thunder</a:t>
                      </a:r>
                      <a:endParaRPr lang="en-US" altLang="ko-KR" sz="1100" dirty="0"/>
                    </a:p>
                  </a:txBody>
                  <a:tcPr marL="92354" marR="92354" marT="35650" marB="35650"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358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KeyPoint</a:t>
                      </a:r>
                      <a:r>
                        <a:rPr lang="ko-KR" altLang="en-US" sz="95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endParaRPr lang="en-US" altLang="ko-KR" sz="95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516" marR="52516" marT="16948" marB="16948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483" name="사각형: 둥근 위쪽 모서리 482">
            <a:extLst>
              <a:ext uri="{FF2B5EF4-FFF2-40B4-BE49-F238E27FC236}">
                <a16:creationId xmlns:a16="http://schemas.microsoft.com/office/drawing/2014/main" id="{72F8B406-C511-E9A2-1579-29051FCC4D44}"/>
              </a:ext>
            </a:extLst>
          </p:cNvPr>
          <p:cNvSpPr/>
          <p:nvPr/>
        </p:nvSpPr>
        <p:spPr>
          <a:xfrm>
            <a:off x="7956980" y="4209602"/>
            <a:ext cx="2250520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  운동 분류</a:t>
            </a:r>
          </a:p>
        </p:txBody>
      </p: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DAD19616-D0BD-C5F3-377F-A0E7E8035746}"/>
              </a:ext>
            </a:extLst>
          </p:cNvPr>
          <p:cNvCxnSpPr>
            <a:cxnSpLocks/>
          </p:cNvCxnSpPr>
          <p:nvPr/>
        </p:nvCxnSpPr>
        <p:spPr>
          <a:xfrm>
            <a:off x="9090629" y="3834840"/>
            <a:ext cx="0" cy="350697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사각형: 둥근 위쪽 모서리 485">
            <a:extLst>
              <a:ext uri="{FF2B5EF4-FFF2-40B4-BE49-F238E27FC236}">
                <a16:creationId xmlns:a16="http://schemas.microsoft.com/office/drawing/2014/main" id="{59A068FA-6E33-6C29-3D32-0AB616122F81}"/>
              </a:ext>
            </a:extLst>
          </p:cNvPr>
          <p:cNvSpPr/>
          <p:nvPr/>
        </p:nvSpPr>
        <p:spPr>
          <a:xfrm>
            <a:off x="7969648" y="4438630"/>
            <a:ext cx="2226857" cy="149589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graphicFrame>
        <p:nvGraphicFramePr>
          <p:cNvPr id="487" name="표 18">
            <a:extLst>
              <a:ext uri="{FF2B5EF4-FFF2-40B4-BE49-F238E27FC236}">
                <a16:creationId xmlns:a16="http://schemas.microsoft.com/office/drawing/2014/main" id="{A123F45E-90FD-A21D-19E0-1216527DD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49787"/>
              </p:ext>
            </p:extLst>
          </p:nvPr>
        </p:nvGraphicFramePr>
        <p:xfrm>
          <a:off x="8007788" y="4509910"/>
          <a:ext cx="2151680" cy="13804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5840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1075840">
                  <a:extLst>
                    <a:ext uri="{9D8B030D-6E8A-4147-A177-3AD203B41FA5}">
                      <a16:colId xmlns:a16="http://schemas.microsoft.com/office/drawing/2014/main" val="2915548020"/>
                    </a:ext>
                  </a:extLst>
                </a:gridCol>
              </a:tblGrid>
              <a:tr h="214046">
                <a:tc gridSpan="2">
                  <a:txBody>
                    <a:bodyPr/>
                    <a:lstStyle/>
                    <a:p>
                      <a:pPr marL="0" marR="0" lvl="0" indent="0" algn="ctr" defTabSz="9144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Pose Classifier </a:t>
                      </a:r>
                      <a:endParaRPr lang="ko-KR" altLang="en-US" sz="1300" b="1" dirty="0"/>
                    </a:p>
                  </a:txBody>
                  <a:tcPr marL="83127" marR="83127" marT="26786" marB="26786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1824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16309092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  <a:r>
                        <a:rPr lang="ko-KR" altLang="en-US" sz="950" dirty="0"/>
                        <a:t>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255270807"/>
                  </a:ext>
                </a:extLst>
              </a:tr>
            </a:tbl>
          </a:graphicData>
        </a:graphic>
      </p:graphicFrame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396F366C-6465-8980-A706-D80B9444CBDF}"/>
              </a:ext>
            </a:extLst>
          </p:cNvPr>
          <p:cNvGrpSpPr/>
          <p:nvPr/>
        </p:nvGrpSpPr>
        <p:grpSpPr>
          <a:xfrm>
            <a:off x="3086131" y="2490763"/>
            <a:ext cx="2652899" cy="4083686"/>
            <a:chOff x="7440037" y="2774680"/>
            <a:chExt cx="1609483" cy="1754585"/>
          </a:xfrm>
        </p:grpSpPr>
        <p:sp>
          <p:nvSpPr>
            <p:cNvPr id="520" name="사각형: 둥근 모서리 519">
              <a:extLst>
                <a:ext uri="{FF2B5EF4-FFF2-40B4-BE49-F238E27FC236}">
                  <a16:creationId xmlns:a16="http://schemas.microsoft.com/office/drawing/2014/main" id="{9E55151A-0B8C-ED92-C76E-FCEA17F33166}"/>
                </a:ext>
              </a:extLst>
            </p:cNvPr>
            <p:cNvSpPr/>
            <p:nvPr/>
          </p:nvSpPr>
          <p:spPr>
            <a:xfrm>
              <a:off x="7445153" y="2774680"/>
              <a:ext cx="1599277" cy="1716986"/>
            </a:xfrm>
            <a:prstGeom prst="roundRect">
              <a:avLst>
                <a:gd name="adj" fmla="val 604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469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644" dirty="0">
                <a:solidFill>
                  <a:schemeClr val="tx1"/>
                </a:solidFill>
              </a:endParaRPr>
            </a:p>
          </p:txBody>
        </p:sp>
        <p:sp>
          <p:nvSpPr>
            <p:cNvPr id="521" name="사각형: 둥근 위쪽 모서리 520">
              <a:extLst>
                <a:ext uri="{FF2B5EF4-FFF2-40B4-BE49-F238E27FC236}">
                  <a16:creationId xmlns:a16="http://schemas.microsoft.com/office/drawing/2014/main" id="{4AFB1182-0408-DDFF-727F-31FD6BD2F748}"/>
                </a:ext>
              </a:extLst>
            </p:cNvPr>
            <p:cNvSpPr/>
            <p:nvPr/>
          </p:nvSpPr>
          <p:spPr>
            <a:xfrm>
              <a:off x="7440037" y="4380216"/>
              <a:ext cx="1609483" cy="149049"/>
            </a:xfrm>
            <a:prstGeom prst="round2SameRect">
              <a:avLst>
                <a:gd name="adj1" fmla="val 0"/>
                <a:gd name="adj2" fmla="val 17886"/>
              </a:avLst>
            </a:prstGeom>
            <a:pattFill prst="wdUpDiag">
              <a:fgClr>
                <a:srgbClr val="4693C2"/>
              </a:fgClr>
              <a:bgClr>
                <a:srgbClr val="3D89B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영상을 프레임단위로 자르기</a:t>
              </a:r>
            </a:p>
          </p:txBody>
        </p:sp>
      </p:grpSp>
      <p:sp>
        <p:nvSpPr>
          <p:cNvPr id="522" name="사각형: 둥근 위쪽 모서리 521">
            <a:extLst>
              <a:ext uri="{FF2B5EF4-FFF2-40B4-BE49-F238E27FC236}">
                <a16:creationId xmlns:a16="http://schemas.microsoft.com/office/drawing/2014/main" id="{52C644D1-CA15-F7F4-0EF1-035E981D97A8}"/>
              </a:ext>
            </a:extLst>
          </p:cNvPr>
          <p:cNvSpPr/>
          <p:nvPr/>
        </p:nvSpPr>
        <p:spPr>
          <a:xfrm>
            <a:off x="3146464" y="5258212"/>
            <a:ext cx="2508659" cy="92117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23" name="사각형: 둥근 위쪽 모서리 522">
            <a:extLst>
              <a:ext uri="{FF2B5EF4-FFF2-40B4-BE49-F238E27FC236}">
                <a16:creationId xmlns:a16="http://schemas.microsoft.com/office/drawing/2014/main" id="{53DE4CAB-F28D-187E-D24C-C612CBBA02CB}"/>
              </a:ext>
            </a:extLst>
          </p:cNvPr>
          <p:cNvSpPr/>
          <p:nvPr/>
        </p:nvSpPr>
        <p:spPr>
          <a:xfrm>
            <a:off x="3139072" y="5029184"/>
            <a:ext cx="2535317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레터럴레이즈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524" name="표 18">
            <a:extLst>
              <a:ext uri="{FF2B5EF4-FFF2-40B4-BE49-F238E27FC236}">
                <a16:creationId xmlns:a16="http://schemas.microsoft.com/office/drawing/2014/main" id="{34652D17-B2C4-FDA5-E97F-887072762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445648"/>
              </p:ext>
            </p:extLst>
          </p:nvPr>
        </p:nvGraphicFramePr>
        <p:xfrm>
          <a:off x="3185290" y="5399846"/>
          <a:ext cx="2444060" cy="735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1015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2556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Train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5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  <a:r>
                        <a:rPr lang="ko-KR" altLang="en-US" sz="950" dirty="0"/>
                        <a:t>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  <a:r>
                        <a:rPr lang="ko-KR" altLang="en-US" sz="950" dirty="0"/>
                        <a:t>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525" name="사각형: 둥근 위쪽 모서리 524">
            <a:extLst>
              <a:ext uri="{FF2B5EF4-FFF2-40B4-BE49-F238E27FC236}">
                <a16:creationId xmlns:a16="http://schemas.microsoft.com/office/drawing/2014/main" id="{8F89C0CF-34FB-0F78-9AA7-F3CD69BAEBBC}"/>
              </a:ext>
            </a:extLst>
          </p:cNvPr>
          <p:cNvSpPr/>
          <p:nvPr/>
        </p:nvSpPr>
        <p:spPr>
          <a:xfrm>
            <a:off x="3138058" y="4037968"/>
            <a:ext cx="2508659" cy="92117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26" name="사각형: 둥근 위쪽 모서리 525">
            <a:extLst>
              <a:ext uri="{FF2B5EF4-FFF2-40B4-BE49-F238E27FC236}">
                <a16:creationId xmlns:a16="http://schemas.microsoft.com/office/drawing/2014/main" id="{E29F17DA-B1C8-849C-D492-1135631E11E4}"/>
              </a:ext>
            </a:extLst>
          </p:cNvPr>
          <p:cNvSpPr/>
          <p:nvPr/>
        </p:nvSpPr>
        <p:spPr>
          <a:xfrm>
            <a:off x="3130666" y="3808940"/>
            <a:ext cx="2535317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푸쉬업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527" name="표 18">
            <a:extLst>
              <a:ext uri="{FF2B5EF4-FFF2-40B4-BE49-F238E27FC236}">
                <a16:creationId xmlns:a16="http://schemas.microsoft.com/office/drawing/2014/main" id="{C7D03BB3-A5D5-82C4-34E4-98AD54FE2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56032"/>
              </p:ext>
            </p:extLst>
          </p:nvPr>
        </p:nvGraphicFramePr>
        <p:xfrm>
          <a:off x="3176884" y="4179602"/>
          <a:ext cx="2444060" cy="7130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1015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2556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Train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5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528" name="사각형: 둥근 위쪽 모서리 527">
            <a:extLst>
              <a:ext uri="{FF2B5EF4-FFF2-40B4-BE49-F238E27FC236}">
                <a16:creationId xmlns:a16="http://schemas.microsoft.com/office/drawing/2014/main" id="{7290C5B1-DB00-FD0A-1233-18BA5DB01630}"/>
              </a:ext>
            </a:extLst>
          </p:cNvPr>
          <p:cNvSpPr/>
          <p:nvPr/>
        </p:nvSpPr>
        <p:spPr>
          <a:xfrm>
            <a:off x="3149100" y="2817724"/>
            <a:ext cx="2508659" cy="92117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529" name="사각형: 둥근 위쪽 모서리 528">
            <a:extLst>
              <a:ext uri="{FF2B5EF4-FFF2-40B4-BE49-F238E27FC236}">
                <a16:creationId xmlns:a16="http://schemas.microsoft.com/office/drawing/2014/main" id="{CA98F18C-AEB9-66CC-B649-29E1D8D2E3EC}"/>
              </a:ext>
            </a:extLst>
          </p:cNvPr>
          <p:cNvSpPr/>
          <p:nvPr/>
        </p:nvSpPr>
        <p:spPr>
          <a:xfrm>
            <a:off x="3140939" y="2588696"/>
            <a:ext cx="2535317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스쿼트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530" name="표 18">
            <a:extLst>
              <a:ext uri="{FF2B5EF4-FFF2-40B4-BE49-F238E27FC236}">
                <a16:creationId xmlns:a16="http://schemas.microsoft.com/office/drawing/2014/main" id="{C249561B-5B73-9DF7-F25F-6AB896D4F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928942"/>
              </p:ext>
            </p:extLst>
          </p:nvPr>
        </p:nvGraphicFramePr>
        <p:xfrm>
          <a:off x="3187926" y="2959358"/>
          <a:ext cx="2444060" cy="7130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11015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611015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2556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Train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</a:t>
                      </a:r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5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cxnSp>
        <p:nvCxnSpPr>
          <p:cNvPr id="558" name="직선 화살표 연결선 557">
            <a:extLst>
              <a:ext uri="{FF2B5EF4-FFF2-40B4-BE49-F238E27FC236}">
                <a16:creationId xmlns:a16="http://schemas.microsoft.com/office/drawing/2014/main" id="{05043E2A-E230-DD5D-D4CC-FC99A439DD88}"/>
              </a:ext>
            </a:extLst>
          </p:cNvPr>
          <p:cNvCxnSpPr>
            <a:cxnSpLocks/>
          </p:cNvCxnSpPr>
          <p:nvPr/>
        </p:nvCxnSpPr>
        <p:spPr>
          <a:xfrm>
            <a:off x="2757801" y="2076314"/>
            <a:ext cx="312510" cy="0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모서리가 둥근 직사각형 28">
            <a:extLst>
              <a:ext uri="{FF2B5EF4-FFF2-40B4-BE49-F238E27FC236}">
                <a16:creationId xmlns:a16="http://schemas.microsoft.com/office/drawing/2014/main" id="{AF2E9323-6604-9766-ED96-D3735E7E13EA}"/>
              </a:ext>
            </a:extLst>
          </p:cNvPr>
          <p:cNvSpPr/>
          <p:nvPr/>
        </p:nvSpPr>
        <p:spPr>
          <a:xfrm>
            <a:off x="5941581" y="1872043"/>
            <a:ext cx="1506942" cy="408541"/>
          </a:xfrm>
          <a:prstGeom prst="roundRect">
            <a:avLst>
              <a:gd name="adj" fmla="val 50000"/>
            </a:avLst>
          </a:prstGeom>
          <a:pattFill prst="dkUpDiag">
            <a:fgClr>
              <a:srgbClr val="0F6FC6">
                <a:lumMod val="75000"/>
              </a:srgbClr>
            </a:fgClr>
            <a:bgClr>
              <a:srgbClr val="0F6FC6">
                <a:lumMod val="50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63274" tIns="21091" rIns="63274" bIns="21091" rtlCol="0" anchor="ctr">
            <a:scene3d>
              <a:camera prst="orthographicFront"/>
              <a:lightRig rig="threePt" dir="t"/>
            </a:scene3d>
            <a:sp3d extrusionH="57150">
              <a:bevelT w="0" h="38100"/>
            </a:sp3d>
          </a:bodyPr>
          <a:lstStyle/>
          <a:p>
            <a:pPr algn="ctr" defTabSz="535712"/>
            <a:r>
              <a:rPr lang="ko-KR" altLang="en-US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5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검증</a:t>
            </a:r>
          </a:p>
        </p:txBody>
      </p:sp>
      <p:cxnSp>
        <p:nvCxnSpPr>
          <p:cNvPr id="562" name="직선 화살표 연결선 561">
            <a:extLst>
              <a:ext uri="{FF2B5EF4-FFF2-40B4-BE49-F238E27FC236}">
                <a16:creationId xmlns:a16="http://schemas.microsoft.com/office/drawing/2014/main" id="{517E199E-EFA2-8DE5-1E2C-5E09B0A17A03}"/>
              </a:ext>
            </a:extLst>
          </p:cNvPr>
          <p:cNvCxnSpPr>
            <a:cxnSpLocks/>
          </p:cNvCxnSpPr>
          <p:nvPr/>
        </p:nvCxnSpPr>
        <p:spPr>
          <a:xfrm>
            <a:off x="5607321" y="2076313"/>
            <a:ext cx="312510" cy="0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화살표 연결선 562">
            <a:extLst>
              <a:ext uri="{FF2B5EF4-FFF2-40B4-BE49-F238E27FC236}">
                <a16:creationId xmlns:a16="http://schemas.microsoft.com/office/drawing/2014/main" id="{D310FE5E-388A-C092-66F9-99BDC3FB38EB}"/>
              </a:ext>
            </a:extLst>
          </p:cNvPr>
          <p:cNvCxnSpPr>
            <a:cxnSpLocks/>
          </p:cNvCxnSpPr>
          <p:nvPr/>
        </p:nvCxnSpPr>
        <p:spPr>
          <a:xfrm>
            <a:off x="7482079" y="2076313"/>
            <a:ext cx="312510" cy="0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A8409FFC-DEDF-CE3A-9954-90543784C79A}"/>
              </a:ext>
            </a:extLst>
          </p:cNvPr>
          <p:cNvGrpSpPr/>
          <p:nvPr/>
        </p:nvGrpSpPr>
        <p:grpSpPr>
          <a:xfrm>
            <a:off x="5927819" y="2496698"/>
            <a:ext cx="1526056" cy="4083686"/>
            <a:chOff x="7431207" y="2774680"/>
            <a:chExt cx="1618901" cy="1754585"/>
          </a:xfrm>
        </p:grpSpPr>
        <p:sp>
          <p:nvSpPr>
            <p:cNvPr id="590" name="사각형: 둥근 모서리 589">
              <a:extLst>
                <a:ext uri="{FF2B5EF4-FFF2-40B4-BE49-F238E27FC236}">
                  <a16:creationId xmlns:a16="http://schemas.microsoft.com/office/drawing/2014/main" id="{F30DF1E9-58B1-E7BE-B732-85B18F0702A6}"/>
                </a:ext>
              </a:extLst>
            </p:cNvPr>
            <p:cNvSpPr/>
            <p:nvPr/>
          </p:nvSpPr>
          <p:spPr>
            <a:xfrm>
              <a:off x="7445153" y="2774680"/>
              <a:ext cx="1599277" cy="1716986"/>
            </a:xfrm>
            <a:prstGeom prst="roundRect">
              <a:avLst>
                <a:gd name="adj" fmla="val 604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469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644" dirty="0">
                <a:solidFill>
                  <a:schemeClr val="tx1"/>
                </a:solidFill>
              </a:endParaRPr>
            </a:p>
          </p:txBody>
        </p:sp>
        <p:sp>
          <p:nvSpPr>
            <p:cNvPr id="591" name="사각형: 둥근 위쪽 모서리 590">
              <a:extLst>
                <a:ext uri="{FF2B5EF4-FFF2-40B4-BE49-F238E27FC236}">
                  <a16:creationId xmlns:a16="http://schemas.microsoft.com/office/drawing/2014/main" id="{BEDABF24-583B-6534-534E-B12010716D64}"/>
                </a:ext>
              </a:extLst>
            </p:cNvPr>
            <p:cNvSpPr/>
            <p:nvPr/>
          </p:nvSpPr>
          <p:spPr>
            <a:xfrm>
              <a:off x="7431207" y="4380216"/>
              <a:ext cx="1618901" cy="149049"/>
            </a:xfrm>
            <a:prstGeom prst="round2SameRect">
              <a:avLst>
                <a:gd name="adj1" fmla="val 0"/>
                <a:gd name="adj2" fmla="val 17886"/>
              </a:avLst>
            </a:prstGeom>
            <a:pattFill prst="wdUpDiag">
              <a:fgClr>
                <a:srgbClr val="4693C2"/>
              </a:fgClr>
              <a:bgClr>
                <a:srgbClr val="3D89B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</a:t>
              </a:r>
            </a:p>
          </p:txBody>
        </p:sp>
      </p:grpSp>
      <p:sp>
        <p:nvSpPr>
          <p:cNvPr id="598" name="사각형: 둥근 위쪽 모서리 597">
            <a:extLst>
              <a:ext uri="{FF2B5EF4-FFF2-40B4-BE49-F238E27FC236}">
                <a16:creationId xmlns:a16="http://schemas.microsoft.com/office/drawing/2014/main" id="{0F92850C-5825-F5F3-76D0-D47D41802375}"/>
              </a:ext>
            </a:extLst>
          </p:cNvPr>
          <p:cNvSpPr/>
          <p:nvPr/>
        </p:nvSpPr>
        <p:spPr>
          <a:xfrm>
            <a:off x="5998721" y="2823658"/>
            <a:ext cx="1383538" cy="116257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599" name="사각형: 둥근 위쪽 모서리 598">
            <a:extLst>
              <a:ext uri="{FF2B5EF4-FFF2-40B4-BE49-F238E27FC236}">
                <a16:creationId xmlns:a16="http://schemas.microsoft.com/office/drawing/2014/main" id="{8557236A-0AAA-1132-0CA1-485FE99F2AEA}"/>
              </a:ext>
            </a:extLst>
          </p:cNvPr>
          <p:cNvSpPr/>
          <p:nvPr/>
        </p:nvSpPr>
        <p:spPr>
          <a:xfrm>
            <a:off x="5987886" y="2594631"/>
            <a:ext cx="1412223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학습</a:t>
            </a:r>
          </a:p>
        </p:txBody>
      </p:sp>
      <p:graphicFrame>
        <p:nvGraphicFramePr>
          <p:cNvPr id="620" name="표 18">
            <a:extLst>
              <a:ext uri="{FF2B5EF4-FFF2-40B4-BE49-F238E27FC236}">
                <a16:creationId xmlns:a16="http://schemas.microsoft.com/office/drawing/2014/main" id="{EFC81004-A235-5FCE-1622-8E899657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28648"/>
              </p:ext>
            </p:extLst>
          </p:nvPr>
        </p:nvGraphicFramePr>
        <p:xfrm>
          <a:off x="6058831" y="2882688"/>
          <a:ext cx="1255669" cy="106392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55669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</a:tblGrid>
              <a:tr h="392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DNN</a:t>
                      </a:r>
                    </a:p>
                  </a:txBody>
                  <a:tcPr marL="92354" marR="92354" marT="37844" marB="37844" anchor="ctr"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670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자세에 대한 키포인트를 입력으로 사용해 예측된 레이블을 출력하는 훈련 </a:t>
                      </a:r>
                      <a:endParaRPr lang="en-US" altLang="ko-KR" sz="9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516" marR="52516" marT="17990" marB="17990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621" name="사각형: 둥근 위쪽 모서리 620">
            <a:extLst>
              <a:ext uri="{FF2B5EF4-FFF2-40B4-BE49-F238E27FC236}">
                <a16:creationId xmlns:a16="http://schemas.microsoft.com/office/drawing/2014/main" id="{6137EC43-4751-D78B-FC1A-326D818A07D5}"/>
              </a:ext>
            </a:extLst>
          </p:cNvPr>
          <p:cNvSpPr/>
          <p:nvPr/>
        </p:nvSpPr>
        <p:spPr>
          <a:xfrm>
            <a:off x="6002172" y="5258909"/>
            <a:ext cx="1383538" cy="921173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22" name="사각형: 둥근 위쪽 모서리 621">
            <a:extLst>
              <a:ext uri="{FF2B5EF4-FFF2-40B4-BE49-F238E27FC236}">
                <a16:creationId xmlns:a16="http://schemas.microsoft.com/office/drawing/2014/main" id="{A05ABF91-C4F5-C8C4-C1B6-8782EF7C14D0}"/>
              </a:ext>
            </a:extLst>
          </p:cNvPr>
          <p:cNvSpPr/>
          <p:nvPr/>
        </p:nvSpPr>
        <p:spPr>
          <a:xfrm>
            <a:off x="5991337" y="5029881"/>
            <a:ext cx="1412223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검증</a:t>
            </a:r>
          </a:p>
        </p:txBody>
      </p:sp>
      <p:graphicFrame>
        <p:nvGraphicFramePr>
          <p:cNvPr id="623" name="표 18">
            <a:extLst>
              <a:ext uri="{FF2B5EF4-FFF2-40B4-BE49-F238E27FC236}">
                <a16:creationId xmlns:a16="http://schemas.microsoft.com/office/drawing/2014/main" id="{52443161-DD30-DEEF-EDF7-279E234E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94016"/>
              </p:ext>
            </p:extLst>
          </p:nvPr>
        </p:nvGraphicFramePr>
        <p:xfrm>
          <a:off x="6042053" y="5348767"/>
          <a:ext cx="1306703" cy="764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6703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</a:tblGrid>
              <a:tr h="359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테스트데이터세트</a:t>
                      </a:r>
                      <a:endParaRPr lang="en-US" altLang="ko-KR" sz="1100" dirty="0"/>
                    </a:p>
                  </a:txBody>
                  <a:tcPr marL="92354" marR="92354" marT="35650" marB="35650" anchor="ctr"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테스트데이터를 대입하여 검증</a:t>
                      </a:r>
                      <a:endParaRPr lang="en-US" altLang="ko-KR" sz="95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516" marR="52516" marT="16948" marB="16948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69EBCD3-670C-3907-DD58-AABF58108BBF}"/>
              </a:ext>
            </a:extLst>
          </p:cNvPr>
          <p:cNvCxnSpPr>
            <a:cxnSpLocks/>
          </p:cNvCxnSpPr>
          <p:nvPr/>
        </p:nvCxnSpPr>
        <p:spPr>
          <a:xfrm flipV="1">
            <a:off x="6575330" y="4170520"/>
            <a:ext cx="0" cy="639814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F53A26F-3531-A268-B8A6-DEFE7C408C08}"/>
              </a:ext>
            </a:extLst>
          </p:cNvPr>
          <p:cNvCxnSpPr>
            <a:cxnSpLocks/>
          </p:cNvCxnSpPr>
          <p:nvPr/>
        </p:nvCxnSpPr>
        <p:spPr>
          <a:xfrm>
            <a:off x="6803472" y="4169534"/>
            <a:ext cx="0" cy="640800"/>
          </a:xfrm>
          <a:prstGeom prst="straightConnector1">
            <a:avLst/>
          </a:prstGeom>
          <a:ln w="63500">
            <a:solidFill>
              <a:srgbClr val="72B4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0CD01C0-D6C1-3496-7B57-4AB1E736488C}"/>
              </a:ext>
            </a:extLst>
          </p:cNvPr>
          <p:cNvGrpSpPr/>
          <p:nvPr/>
        </p:nvGrpSpPr>
        <p:grpSpPr>
          <a:xfrm>
            <a:off x="455819" y="2496698"/>
            <a:ext cx="2498037" cy="4083686"/>
            <a:chOff x="7440037" y="2774680"/>
            <a:chExt cx="1609483" cy="1754585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E6A1953A-8B4F-C98A-F252-0E2AF7971CDC}"/>
                </a:ext>
              </a:extLst>
            </p:cNvPr>
            <p:cNvSpPr/>
            <p:nvPr/>
          </p:nvSpPr>
          <p:spPr>
            <a:xfrm>
              <a:off x="7445153" y="2774680"/>
              <a:ext cx="1599277" cy="1716986"/>
            </a:xfrm>
            <a:prstGeom prst="roundRect">
              <a:avLst>
                <a:gd name="adj" fmla="val 604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4693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644" dirty="0">
                <a:solidFill>
                  <a:schemeClr val="tx1"/>
                </a:solidFill>
              </a:endParaRPr>
            </a:p>
          </p:txBody>
        </p:sp>
        <p:sp>
          <p:nvSpPr>
            <p:cNvPr id="82" name="사각형: 둥근 위쪽 모서리 81">
              <a:extLst>
                <a:ext uri="{FF2B5EF4-FFF2-40B4-BE49-F238E27FC236}">
                  <a16:creationId xmlns:a16="http://schemas.microsoft.com/office/drawing/2014/main" id="{E8DFDFF4-D98D-3975-0EC6-3A7D4D3E023E}"/>
                </a:ext>
              </a:extLst>
            </p:cNvPr>
            <p:cNvSpPr/>
            <p:nvPr/>
          </p:nvSpPr>
          <p:spPr>
            <a:xfrm>
              <a:off x="7440037" y="4380216"/>
              <a:ext cx="1609483" cy="149049"/>
            </a:xfrm>
            <a:prstGeom prst="round2SameRect">
              <a:avLst>
                <a:gd name="adj1" fmla="val 0"/>
                <a:gd name="adj2" fmla="val 17886"/>
              </a:avLst>
            </a:prstGeom>
            <a:pattFill prst="wdUpDiag">
              <a:fgClr>
                <a:srgbClr val="4693C2"/>
              </a:fgClr>
              <a:bgClr>
                <a:srgbClr val="3D89B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운동별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수집</a:t>
              </a:r>
            </a:p>
          </p:txBody>
        </p:sp>
      </p:grpSp>
      <p:sp>
        <p:nvSpPr>
          <p:cNvPr id="83" name="사각형: 둥근 위쪽 모서리 82">
            <a:extLst>
              <a:ext uri="{FF2B5EF4-FFF2-40B4-BE49-F238E27FC236}">
                <a16:creationId xmlns:a16="http://schemas.microsoft.com/office/drawing/2014/main" id="{FC53EC84-1306-1637-B1CF-06D6FC31AA50}"/>
              </a:ext>
            </a:extLst>
          </p:cNvPr>
          <p:cNvSpPr/>
          <p:nvPr/>
        </p:nvSpPr>
        <p:spPr>
          <a:xfrm>
            <a:off x="513472" y="5128189"/>
            <a:ext cx="2362216" cy="1058865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84" name="사각형: 둥근 위쪽 모서리 83">
            <a:extLst>
              <a:ext uri="{FF2B5EF4-FFF2-40B4-BE49-F238E27FC236}">
                <a16:creationId xmlns:a16="http://schemas.microsoft.com/office/drawing/2014/main" id="{F29D83E0-7820-0F6E-4611-D584258606C7}"/>
              </a:ext>
            </a:extLst>
          </p:cNvPr>
          <p:cNvSpPr/>
          <p:nvPr/>
        </p:nvSpPr>
        <p:spPr>
          <a:xfrm>
            <a:off x="512777" y="4926062"/>
            <a:ext cx="2387318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레터럴레이즈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85" name="표 18">
            <a:extLst>
              <a:ext uri="{FF2B5EF4-FFF2-40B4-BE49-F238E27FC236}">
                <a16:creationId xmlns:a16="http://schemas.microsoft.com/office/drawing/2014/main" id="{0D94C717-026E-EC48-D52B-AE108FC02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57588"/>
              </p:ext>
            </p:extLst>
          </p:nvPr>
        </p:nvGraphicFramePr>
        <p:xfrm>
          <a:off x="544457" y="5254779"/>
          <a:ext cx="2301392" cy="880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5348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2556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정면촬영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다양한각도촬영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5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  <a:r>
                        <a:rPr lang="ko-KR" altLang="en-US" sz="950" dirty="0"/>
                        <a:t>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레터럴레이즈</a:t>
                      </a:r>
                      <a:r>
                        <a:rPr lang="en-US" altLang="ko-KR" sz="950" dirty="0"/>
                        <a:t> </a:t>
                      </a:r>
                      <a:r>
                        <a:rPr lang="ko-KR" altLang="en-US" sz="950" dirty="0"/>
                        <a:t>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86" name="사각형: 둥근 위쪽 모서리 85">
            <a:extLst>
              <a:ext uri="{FF2B5EF4-FFF2-40B4-BE49-F238E27FC236}">
                <a16:creationId xmlns:a16="http://schemas.microsoft.com/office/drawing/2014/main" id="{FA4001DD-9854-81D6-30C3-6EFF6BD3B573}"/>
              </a:ext>
            </a:extLst>
          </p:cNvPr>
          <p:cNvSpPr/>
          <p:nvPr/>
        </p:nvSpPr>
        <p:spPr>
          <a:xfrm>
            <a:off x="510010" y="4025364"/>
            <a:ext cx="2362216" cy="785594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87" name="사각형: 둥근 위쪽 모서리 86">
            <a:extLst>
              <a:ext uri="{FF2B5EF4-FFF2-40B4-BE49-F238E27FC236}">
                <a16:creationId xmlns:a16="http://schemas.microsoft.com/office/drawing/2014/main" id="{820724F8-5915-AB5B-431C-F086AD28B860}"/>
              </a:ext>
            </a:extLst>
          </p:cNvPr>
          <p:cNvSpPr/>
          <p:nvPr/>
        </p:nvSpPr>
        <p:spPr>
          <a:xfrm>
            <a:off x="509315" y="3770492"/>
            <a:ext cx="2387318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푸쉬업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88" name="표 18">
            <a:extLst>
              <a:ext uri="{FF2B5EF4-FFF2-40B4-BE49-F238E27FC236}">
                <a16:creationId xmlns:a16="http://schemas.microsoft.com/office/drawing/2014/main" id="{F94D3CDF-6DDA-5F72-FE8E-E12A0D695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239936"/>
              </p:ext>
            </p:extLst>
          </p:nvPr>
        </p:nvGraphicFramePr>
        <p:xfrm>
          <a:off x="540995" y="4048875"/>
          <a:ext cx="2301392" cy="735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5348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정면촬영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다양한각도촬영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454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푸쉬업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  <p:sp>
        <p:nvSpPr>
          <p:cNvPr id="89" name="사각형: 둥근 위쪽 모서리 88">
            <a:extLst>
              <a:ext uri="{FF2B5EF4-FFF2-40B4-BE49-F238E27FC236}">
                <a16:creationId xmlns:a16="http://schemas.microsoft.com/office/drawing/2014/main" id="{1FBE2120-4FFA-3C03-593E-0C58767D3BE5}"/>
              </a:ext>
            </a:extLst>
          </p:cNvPr>
          <p:cNvSpPr/>
          <p:nvPr/>
        </p:nvSpPr>
        <p:spPr>
          <a:xfrm>
            <a:off x="516108" y="2845990"/>
            <a:ext cx="2362216" cy="809399"/>
          </a:xfrm>
          <a:prstGeom prst="round2SameRect">
            <a:avLst>
              <a:gd name="adj1" fmla="val 0"/>
              <a:gd name="adj2" fmla="val 4678"/>
            </a:avLst>
          </a:prstGeom>
          <a:solidFill>
            <a:schemeClr val="bg1">
              <a:lumMod val="95000"/>
            </a:schemeClr>
          </a:solidFill>
          <a:ln w="22225">
            <a:solidFill>
              <a:srgbClr val="3D89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90" name="사각형: 둥근 위쪽 모서리 89">
            <a:extLst>
              <a:ext uri="{FF2B5EF4-FFF2-40B4-BE49-F238E27FC236}">
                <a16:creationId xmlns:a16="http://schemas.microsoft.com/office/drawing/2014/main" id="{94823115-9E5C-F749-82BC-6CB73179FF89}"/>
              </a:ext>
            </a:extLst>
          </p:cNvPr>
          <p:cNvSpPr/>
          <p:nvPr/>
        </p:nvSpPr>
        <p:spPr>
          <a:xfrm>
            <a:off x="514644" y="2594631"/>
            <a:ext cx="2387318" cy="267414"/>
          </a:xfrm>
          <a:prstGeom prst="round2SameRect">
            <a:avLst/>
          </a:prstGeom>
          <a:solidFill>
            <a:srgbClr val="3D8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3571" tIns="26786" rIns="53571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 err="1">
                <a:solidFill>
                  <a:schemeClr val="bg1"/>
                </a:solidFill>
              </a:rPr>
              <a:t>스쿼트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91" name="표 18">
            <a:extLst>
              <a:ext uri="{FF2B5EF4-FFF2-40B4-BE49-F238E27FC236}">
                <a16:creationId xmlns:a16="http://schemas.microsoft.com/office/drawing/2014/main" id="{7B50AF43-8845-C2D6-0EC8-A49F8BE73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35340"/>
              </p:ext>
            </p:extLst>
          </p:nvPr>
        </p:nvGraphicFramePr>
        <p:xfrm>
          <a:off x="547093" y="2889792"/>
          <a:ext cx="2301392" cy="7355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5348">
                  <a:extLst>
                    <a:ext uri="{9D8B030D-6E8A-4147-A177-3AD203B41FA5}">
                      <a16:colId xmlns:a16="http://schemas.microsoft.com/office/drawing/2014/main" val="837662587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608696162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3283459809"/>
                    </a:ext>
                  </a:extLst>
                </a:gridCol>
                <a:gridCol w="575348">
                  <a:extLst>
                    <a:ext uri="{9D8B030D-6E8A-4147-A177-3AD203B41FA5}">
                      <a16:colId xmlns:a16="http://schemas.microsoft.com/office/drawing/2014/main" val="1941902045"/>
                    </a:ext>
                  </a:extLst>
                </a:gridCol>
              </a:tblGrid>
              <a:tr h="1245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정면촬영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다양한각도촬영</a:t>
                      </a:r>
                      <a:endParaRPr lang="en-US" altLang="ko-KR" sz="1100" dirty="0"/>
                    </a:p>
                  </a:txBody>
                  <a:tcPr marL="83127" marR="83127" marT="45267" marB="45267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1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/>
                        <a:t>스쿼트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en-US" altLang="ko-KR" sz="950" dirty="0"/>
                        <a:t> </a:t>
                      </a:r>
                    </a:p>
                  </a:txBody>
                  <a:tcPr marL="51996" marR="51996" marT="21521" marB="215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 err="1"/>
                        <a:t>스쿼트</a:t>
                      </a:r>
                      <a:r>
                        <a:rPr lang="ko-KR" altLang="en-US" sz="950" dirty="0"/>
                        <a:t> 준비자세</a:t>
                      </a:r>
                      <a:endParaRPr lang="en-US" altLang="ko-KR" sz="950" dirty="0"/>
                    </a:p>
                  </a:txBody>
                  <a:tcPr marL="51996" marR="51996" marT="21521" marB="21521" anchor="ctr"/>
                </a:tc>
                <a:extLst>
                  <a:ext uri="{0D108BD9-81ED-4DB2-BD59-A6C34878D82A}">
                    <a16:rowId xmlns:a16="http://schemas.microsoft.com/office/drawing/2014/main" val="731426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03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E1CF3-3D3E-42AA-55FC-0DF105B7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기반 홈 트레이닝 시스템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C2F25CC-0030-63A5-3344-862F1850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025"/>
            <a:ext cx="10807931" cy="2732971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수집으로는 각 운동의 자세의 세부 동작을 먼저 찾고</a:t>
            </a:r>
            <a:r>
              <a:rPr lang="en-US" altLang="ko-KR" dirty="0"/>
              <a:t> </a:t>
            </a:r>
            <a:r>
              <a:rPr lang="ko-KR" altLang="en-US" dirty="0"/>
              <a:t>각 세부동작을 집적 촬영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자세를 정면에서 찍은 데이터와 다양한 각도에서 찍은 데이터를 영상으로 촬영하여 수집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촬영한 영상을 프레임단위로 캡쳐 하여 각 자세에 대한 파일로 저장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</a:t>
            </a:r>
            <a:r>
              <a:rPr lang="en-US" altLang="ko-KR" dirty="0"/>
              <a:t>6,443</a:t>
            </a:r>
            <a:r>
              <a:rPr lang="ko-KR" altLang="en-US" dirty="0"/>
              <a:t>장 </a:t>
            </a:r>
            <a:r>
              <a:rPr lang="en-US" altLang="ko-KR" dirty="0"/>
              <a:t>Train 5,843</a:t>
            </a:r>
            <a:r>
              <a:rPr lang="ko-KR" altLang="en-US" dirty="0"/>
              <a:t>장 </a:t>
            </a:r>
            <a:r>
              <a:rPr lang="en-US" altLang="ko-KR" dirty="0"/>
              <a:t>/ Test 600</a:t>
            </a:r>
            <a:r>
              <a:rPr lang="ko-KR" altLang="en-US" dirty="0"/>
              <a:t>장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9136482-8798-2765-244C-E2E6D3E7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43" y="4269997"/>
            <a:ext cx="1455752" cy="2046758"/>
          </a:xfrm>
          <a:prstGeom prst="rect">
            <a:avLst/>
          </a:prstGeom>
        </p:spPr>
      </p:pic>
      <p:pic>
        <p:nvPicPr>
          <p:cNvPr id="8" name="그림 7" descr="실내, 바닥이(가) 표시된 사진&#10;&#10;자동 생성된 설명">
            <a:extLst>
              <a:ext uri="{FF2B5EF4-FFF2-40B4-BE49-F238E27FC236}">
                <a16:creationId xmlns:a16="http://schemas.microsoft.com/office/drawing/2014/main" id="{9183F964-236C-0125-56DA-B24D852BD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24" y="4281854"/>
            <a:ext cx="1455752" cy="2046758"/>
          </a:xfrm>
          <a:prstGeom prst="rect">
            <a:avLst/>
          </a:prstGeom>
        </p:spPr>
      </p:pic>
      <p:pic>
        <p:nvPicPr>
          <p:cNvPr id="13" name="그림 12" descr="바닥, 실내, 스포츠, 서있는이(가) 표시된 사진&#10;&#10;자동 생성된 설명">
            <a:extLst>
              <a:ext uri="{FF2B5EF4-FFF2-40B4-BE49-F238E27FC236}">
                <a16:creationId xmlns:a16="http://schemas.microsoft.com/office/drawing/2014/main" id="{D7410FEC-00E1-ACE5-0833-318A56C7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5" y="4281854"/>
            <a:ext cx="1455752" cy="2046758"/>
          </a:xfrm>
          <a:prstGeom prst="rect">
            <a:avLst/>
          </a:prstGeom>
        </p:spPr>
      </p:pic>
      <p:pic>
        <p:nvPicPr>
          <p:cNvPr id="15" name="그림 14" descr="텍스트, 실내, 바닥, 천장이(가) 표시된 사진&#10;&#10;자동 생성된 설명">
            <a:extLst>
              <a:ext uri="{FF2B5EF4-FFF2-40B4-BE49-F238E27FC236}">
                <a16:creationId xmlns:a16="http://schemas.microsoft.com/office/drawing/2014/main" id="{5CE311E3-EADD-9B84-DACB-794BA4364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86" y="4269997"/>
            <a:ext cx="1455752" cy="2046758"/>
          </a:xfrm>
          <a:prstGeom prst="rect">
            <a:avLst/>
          </a:prstGeom>
        </p:spPr>
      </p:pic>
      <p:pic>
        <p:nvPicPr>
          <p:cNvPr id="17" name="그림 16" descr="스포츠, 실내, 사람, 바벨이(가) 표시된 사진&#10;&#10;자동 생성된 설명">
            <a:extLst>
              <a:ext uri="{FF2B5EF4-FFF2-40B4-BE49-F238E27FC236}">
                <a16:creationId xmlns:a16="http://schemas.microsoft.com/office/drawing/2014/main" id="{59CDE971-C7F4-39E7-0E88-51C658A95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7" y="4281853"/>
            <a:ext cx="1455753" cy="2046759"/>
          </a:xfrm>
          <a:prstGeom prst="rect">
            <a:avLst/>
          </a:prstGeom>
        </p:spPr>
      </p:pic>
      <p:pic>
        <p:nvPicPr>
          <p:cNvPr id="19" name="그림 18" descr="실내, 바닥, 바벨이(가) 표시된 사진&#10;&#10;자동 생성된 설명">
            <a:extLst>
              <a:ext uri="{FF2B5EF4-FFF2-40B4-BE49-F238E27FC236}">
                <a16:creationId xmlns:a16="http://schemas.microsoft.com/office/drawing/2014/main" id="{ACDF6C26-83DC-231A-5A84-ABA5E6635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48" y="4269996"/>
            <a:ext cx="1455753" cy="20467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7C1A8F-3269-848D-7A09-3BA2F34F6999}"/>
              </a:ext>
            </a:extLst>
          </p:cNvPr>
          <p:cNvSpPr txBox="1"/>
          <p:nvPr/>
        </p:nvSpPr>
        <p:spPr>
          <a:xfrm>
            <a:off x="1135943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푸쉬업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85AE6C-2FF2-452C-5903-4921179619C1}"/>
              </a:ext>
            </a:extLst>
          </p:cNvPr>
          <p:cNvSpPr txBox="1"/>
          <p:nvPr/>
        </p:nvSpPr>
        <p:spPr>
          <a:xfrm>
            <a:off x="2684824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푸쉬업</a:t>
            </a:r>
            <a:r>
              <a:rPr lang="ko-KR" altLang="en-US" sz="1000" dirty="0"/>
              <a:t> 레디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34164-C5A8-44E7-EADD-3CD94C9690BC}"/>
              </a:ext>
            </a:extLst>
          </p:cNvPr>
          <p:cNvSpPr txBox="1"/>
          <p:nvPr/>
        </p:nvSpPr>
        <p:spPr>
          <a:xfrm>
            <a:off x="4326834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레터럴레이즈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EC7055-9F09-8CF9-AAB4-807C58AB6A38}"/>
              </a:ext>
            </a:extLst>
          </p:cNvPr>
          <p:cNvSpPr txBox="1"/>
          <p:nvPr/>
        </p:nvSpPr>
        <p:spPr>
          <a:xfrm>
            <a:off x="5782586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레러럴레이즈</a:t>
            </a:r>
            <a:r>
              <a:rPr lang="ko-KR" altLang="en-US" sz="1000" dirty="0"/>
              <a:t> 레디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B23595-7BF2-A538-EDC6-0DAC8CF9B22D}"/>
              </a:ext>
            </a:extLst>
          </p:cNvPr>
          <p:cNvSpPr txBox="1"/>
          <p:nvPr/>
        </p:nvSpPr>
        <p:spPr>
          <a:xfrm>
            <a:off x="7331468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스쿼트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036A72-AE38-8EFF-4896-7D4B55E7FD9F}"/>
              </a:ext>
            </a:extLst>
          </p:cNvPr>
          <p:cNvSpPr txBox="1"/>
          <p:nvPr/>
        </p:nvSpPr>
        <p:spPr>
          <a:xfrm>
            <a:off x="8880349" y="6476301"/>
            <a:ext cx="14557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/>
              <a:t>스쿼트</a:t>
            </a:r>
            <a:r>
              <a:rPr lang="ko-KR" altLang="en-US" sz="1000" dirty="0"/>
              <a:t> 레디</a:t>
            </a:r>
          </a:p>
        </p:txBody>
      </p:sp>
    </p:spTree>
    <p:extLst>
      <p:ext uri="{BB962C8B-B14F-4D97-AF65-F5344CB8AC3E}">
        <p14:creationId xmlns:p14="http://schemas.microsoft.com/office/powerpoint/2010/main" val="385254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10607</TotalTime>
  <Words>758</Words>
  <Application>Microsoft Office PowerPoint</Application>
  <PresentationFormat>와이드스크린</PresentationFormat>
  <Paragraphs>190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맑은 고딕 (본문)</vt:lpstr>
      <vt:lpstr>Arial</vt:lpstr>
      <vt:lpstr>Wingdings</vt:lpstr>
      <vt:lpstr>Office 테마</vt:lpstr>
      <vt:lpstr>인공지능 기반 스마트 홈 트레이닝 시스템</vt:lpstr>
      <vt:lpstr>목차</vt:lpstr>
      <vt:lpstr>서론</vt:lpstr>
      <vt:lpstr>팀원 구성 및 역할 분담 </vt:lpstr>
      <vt:lpstr>개발 배경</vt:lpstr>
      <vt:lpstr>목적</vt:lpstr>
      <vt:lpstr>본론</vt:lpstr>
      <vt:lpstr>구성도</vt:lpstr>
      <vt:lpstr>인공지능 기반 홈 트레이닝 시스템</vt:lpstr>
      <vt:lpstr>인공지능 기반 홈 트레이닝 시스템</vt:lpstr>
      <vt:lpstr>인공지능 기반 홈 트레이닝 시스템</vt:lpstr>
      <vt:lpstr>개발 방법</vt:lpstr>
      <vt:lpstr>개발 결과</vt:lpstr>
      <vt:lpstr>결론</vt:lpstr>
      <vt:lpstr>요약</vt:lpstr>
      <vt:lpstr>기대 효과 및 향후 연구</vt:lpstr>
      <vt:lpstr>이상입니다.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기반 스마트 홈 트레이닝 시스템</dc:title>
  <dc:creator>이현우</dc:creator>
  <cp:lastModifiedBy>홍상현</cp:lastModifiedBy>
  <cp:revision>58</cp:revision>
  <dcterms:created xsi:type="dcterms:W3CDTF">2021-11-30T08:30:04Z</dcterms:created>
  <dcterms:modified xsi:type="dcterms:W3CDTF">2025-02-14T07:03:16Z</dcterms:modified>
</cp:coreProperties>
</file>